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15" autoAdjust="0"/>
    <p:restoredTop sz="94660"/>
  </p:normalViewPr>
  <p:slideViewPr>
    <p:cSldViewPr snapToGrid="0">
      <p:cViewPr varScale="1">
        <p:scale>
          <a:sx n="99" d="100"/>
          <a:sy n="99" d="100"/>
        </p:scale>
        <p:origin x="96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FA192-43AA-434B-9050-9ED20AFC13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9A29F3-2A53-40A9-ACC1-C067AF2239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7794E5-A865-4046-A40F-8A7DCCFF8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531D-954E-40E1-A436-4C4673767E78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225773-98FB-495C-9155-8C5324524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164996-5F00-4957-8483-D1E03713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BD97D-DC55-4B1B-9A50-3F624EB37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225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108C6-4E70-49AD-A05F-A5B65D376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67E50D-5E63-48C5-9720-A87820A5AD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71E1A4-6E87-4790-B040-E75633EB2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531D-954E-40E1-A436-4C4673767E78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6EBFAC-D6F1-4FD1-962C-C65CE3ED1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56B70B-995A-4AA6-B061-E48461150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BD97D-DC55-4B1B-9A50-3F624EB37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991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B288D3-CF11-4F02-945F-ECAA400E3C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42A966-CD0E-437E-9890-03E6540DB2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3273FE-875A-4456-A2FA-6DD52DE5C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531D-954E-40E1-A436-4C4673767E78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773EBF-E605-4169-B32F-7AAADF6EB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96AC8D-92BA-4862-AFB7-474B43204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BD97D-DC55-4B1B-9A50-3F624EB37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300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61E44-BB3D-42EF-90EB-98513E614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E0E203-800D-40B1-B967-F82C1E2457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89393C-F5A9-4638-912B-6713A593C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531D-954E-40E1-A436-4C4673767E78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F758E1-3C8C-4298-BD0D-188490A9F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11198D-D7E4-4FBF-8BBA-30BCF14C0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BD97D-DC55-4B1B-9A50-3F624EB37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934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D76CD-D275-4220-B01E-A40D4F0E9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C9E459-DA9B-4756-86EB-2C82C25A6D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141E3B-371B-40AB-8BAB-7D099E522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531D-954E-40E1-A436-4C4673767E78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E40A57-8F06-4290-A7CE-AE9DF55F0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07FBB7-B2FC-4888-9ED5-415708AB6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BD97D-DC55-4B1B-9A50-3F624EB37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300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55DF7-E2FA-4EA1-A489-249217323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1BF88E-42F9-4AC9-ADFC-F237256584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339DD0-D376-469E-A6A8-528499214D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8CB4E9-83F0-40E3-B387-9FFA08FA2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531D-954E-40E1-A436-4C4673767E78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B3FD54-B2D9-441C-8922-F76890FCA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0EFB48-6B80-4FCF-8857-A9DCF7F0F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BD97D-DC55-4B1B-9A50-3F624EB37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233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39995-A31F-4873-A51B-632198EAF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AF634B-7006-443A-A85D-3C6D7C1B75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495BA1-D4AA-4A1D-931F-C205E05D5F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E00E8E-B65A-44ED-8DDF-0EE81EA569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356656-0095-4161-AB05-BC26A5B0AA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6E4EF49-610A-4E9B-8CB7-8ED12578E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531D-954E-40E1-A436-4C4673767E78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35ED13-22A2-4E24-AA83-DC16055A0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12F964-8286-45C8-A6F7-3771B6552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BD97D-DC55-4B1B-9A50-3F624EB37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301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D65D7-48D3-4B8F-AEE8-E00E939E9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6BD31A-5D85-4195-9DBE-6A9A4A08A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531D-954E-40E1-A436-4C4673767E78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9FE661-0277-4B12-8051-2B22ABDF2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265DD7-256C-47B8-A25B-EFD90C781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BD97D-DC55-4B1B-9A50-3F624EB37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076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944FC0-4EF8-4F95-8D5A-09D4769E5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531D-954E-40E1-A436-4C4673767E78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443B2F-05A9-4BF3-B867-1606481A7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F2C266-61A6-4EF0-A543-294EE88D8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BD97D-DC55-4B1B-9A50-3F624EB37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56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58DB5-6F7C-4B8C-B505-8DB57AE35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0E69BC-83C8-43C4-984D-A53453411E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60D268-089B-4FD6-9FAD-A98E5507C1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01EEF7-85FB-40DC-9F61-B319405BC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531D-954E-40E1-A436-4C4673767E78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BC09F8-9E77-42F4-805B-3439CDB6D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9664EA-8DEE-4473-BCA3-F3ACE30CB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BD97D-DC55-4B1B-9A50-3F624EB37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317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E65CD-ADE4-4E4A-BC8A-04BDFAD3E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F5D379-A8DB-44CD-AA23-21F0A5FEB5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7A42F8-0493-40A1-BD95-76020F5FA7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1ECF8C-B6EF-4335-ADBA-5BAC224C4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531D-954E-40E1-A436-4C4673767E78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FE55AD-3207-4D03-B083-0128F4229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53EAAE-D86F-487D-8F85-998C802AE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BD97D-DC55-4B1B-9A50-3F624EB37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530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593D4A-68FF-46A6-9A70-8A6FDBDB2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42D9BC-F76D-4C39-91BA-54AB169553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6C4F4D-26DA-42DA-9BD6-85B5C92826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1531D-954E-40E1-A436-4C4673767E78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F00B41-40A2-4436-8E8D-A44631B0DA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D4A4D3-EDA9-4EDB-B665-FE84E4111B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BD97D-DC55-4B1B-9A50-3F624EB37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923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Group 81">
            <a:extLst>
              <a:ext uri="{FF2B5EF4-FFF2-40B4-BE49-F238E27FC236}">
                <a16:creationId xmlns:a16="http://schemas.microsoft.com/office/drawing/2014/main" id="{A6E96969-9FE5-408C-BFF2-A38DB2F27C86}"/>
              </a:ext>
            </a:extLst>
          </p:cNvPr>
          <p:cNvGrpSpPr/>
          <p:nvPr/>
        </p:nvGrpSpPr>
        <p:grpSpPr>
          <a:xfrm>
            <a:off x="270588" y="827944"/>
            <a:ext cx="6335485" cy="5918083"/>
            <a:chOff x="270588" y="827944"/>
            <a:chExt cx="6335485" cy="5918083"/>
          </a:xfrm>
        </p:grpSpPr>
        <p:sp>
          <p:nvSpPr>
            <p:cNvPr id="2" name="Flowchart: Multidocument 1">
              <a:extLst>
                <a:ext uri="{FF2B5EF4-FFF2-40B4-BE49-F238E27FC236}">
                  <a16:creationId xmlns:a16="http://schemas.microsoft.com/office/drawing/2014/main" id="{C6CF0C94-4FE4-4B6B-AC88-6090B49779BD}"/>
                </a:ext>
              </a:extLst>
            </p:cNvPr>
            <p:cNvSpPr/>
            <p:nvPr/>
          </p:nvSpPr>
          <p:spPr>
            <a:xfrm>
              <a:off x="684040" y="827944"/>
              <a:ext cx="1019175" cy="1057275"/>
            </a:xfrm>
            <a:prstGeom prst="flowChartMultidocumen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Awards Reference Documents</a:t>
              </a:r>
            </a:p>
          </p:txBody>
        </p:sp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C4262721-16BA-4DE9-B546-9C8CF83DBC8A}"/>
                </a:ext>
              </a:extLst>
            </p:cNvPr>
            <p:cNvSpPr/>
            <p:nvPr/>
          </p:nvSpPr>
          <p:spPr>
            <a:xfrm>
              <a:off x="1980075" y="1080162"/>
              <a:ext cx="1038225" cy="5715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Originator writes Award</a:t>
              </a:r>
            </a:p>
          </p:txBody>
        </p:sp>
        <p:sp>
          <p:nvSpPr>
            <p:cNvPr id="4" name="Flowchart: Decision 3">
              <a:extLst>
                <a:ext uri="{FF2B5EF4-FFF2-40B4-BE49-F238E27FC236}">
                  <a16:creationId xmlns:a16="http://schemas.microsoft.com/office/drawing/2014/main" id="{38522587-86FE-4224-A4FD-57E974076BFA}"/>
                </a:ext>
              </a:extLst>
            </p:cNvPr>
            <p:cNvSpPr/>
            <p:nvPr/>
          </p:nvSpPr>
          <p:spPr>
            <a:xfrm>
              <a:off x="3295160" y="994235"/>
              <a:ext cx="1325461" cy="728902"/>
            </a:xfrm>
            <a:prstGeom prst="flowChartDecision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ACLOC/MTC</a:t>
              </a:r>
            </a:p>
          </p:txBody>
        </p:sp>
        <p:sp>
          <p:nvSpPr>
            <p:cNvPr id="5" name="Flowchart: Alternate Process 4">
              <a:extLst>
                <a:ext uri="{FF2B5EF4-FFF2-40B4-BE49-F238E27FC236}">
                  <a16:creationId xmlns:a16="http://schemas.microsoft.com/office/drawing/2014/main" id="{22A77E4E-9E91-4217-8B26-D5EF6234671F}"/>
                </a:ext>
              </a:extLst>
            </p:cNvPr>
            <p:cNvSpPr/>
            <p:nvPr/>
          </p:nvSpPr>
          <p:spPr>
            <a:xfrm>
              <a:off x="4899171" y="1034060"/>
              <a:ext cx="1325461" cy="645043"/>
            </a:xfrm>
            <a:prstGeom prst="flowChartAlternateProcess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Sign Form 1650 and Awards Checklist</a:t>
              </a:r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A48A0E42-5CD5-4C60-83F5-8EE4E74A3BC5}"/>
                </a:ext>
              </a:extLst>
            </p:cNvPr>
            <p:cNvGrpSpPr/>
            <p:nvPr/>
          </p:nvGrpSpPr>
          <p:grpSpPr>
            <a:xfrm>
              <a:off x="526954" y="2463920"/>
              <a:ext cx="5253134" cy="965080"/>
              <a:chOff x="6867331" y="845059"/>
              <a:chExt cx="5253134" cy="965080"/>
            </a:xfrm>
          </p:grpSpPr>
          <p:sp>
            <p:nvSpPr>
              <p:cNvPr id="6" name="Flowchart: Alternate Process 5">
                <a:extLst>
                  <a:ext uri="{FF2B5EF4-FFF2-40B4-BE49-F238E27FC236}">
                    <a16:creationId xmlns:a16="http://schemas.microsoft.com/office/drawing/2014/main" id="{8C28F449-4008-4DDB-B541-E3432E59372F}"/>
                  </a:ext>
                </a:extLst>
              </p:cNvPr>
              <p:cNvSpPr/>
              <p:nvPr/>
            </p:nvSpPr>
            <p:spPr>
              <a:xfrm>
                <a:off x="6867331" y="845059"/>
                <a:ext cx="5253134" cy="965080"/>
              </a:xfrm>
              <a:prstGeom prst="flowChartAlternateProcess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lowchart: Preparation 6">
                <a:extLst>
                  <a:ext uri="{FF2B5EF4-FFF2-40B4-BE49-F238E27FC236}">
                    <a16:creationId xmlns:a16="http://schemas.microsoft.com/office/drawing/2014/main" id="{D12239A9-AC5A-4E22-8737-967BBB87877F}"/>
                  </a:ext>
                </a:extLst>
              </p:cNvPr>
              <p:cNvSpPr/>
              <p:nvPr/>
            </p:nvSpPr>
            <p:spPr>
              <a:xfrm>
                <a:off x="6951306" y="1006546"/>
                <a:ext cx="1101012" cy="566341"/>
              </a:xfrm>
              <a:prstGeom prst="flowChartPreparati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dirty="0"/>
                  <a:t>FC Reviews Award</a:t>
                </a:r>
              </a:p>
            </p:txBody>
          </p:sp>
          <p:sp>
            <p:nvSpPr>
              <p:cNvPr id="8" name="Flowchart: Preparation 7">
                <a:extLst>
                  <a:ext uri="{FF2B5EF4-FFF2-40B4-BE49-F238E27FC236}">
                    <a16:creationId xmlns:a16="http://schemas.microsoft.com/office/drawing/2014/main" id="{1D0D9852-88D4-4204-8B64-EA457B392EA5}"/>
                  </a:ext>
                </a:extLst>
              </p:cNvPr>
              <p:cNvSpPr/>
              <p:nvPr/>
            </p:nvSpPr>
            <p:spPr>
              <a:xfrm>
                <a:off x="9527741" y="1006546"/>
                <a:ext cx="1101012" cy="566341"/>
              </a:xfrm>
              <a:prstGeom prst="flowChartPreparati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dirty="0"/>
                  <a:t>Division Reviews Award</a:t>
                </a:r>
              </a:p>
            </p:txBody>
          </p:sp>
          <p:sp>
            <p:nvSpPr>
              <p:cNvPr id="9" name="Flowchart: Alternate Process 8">
                <a:extLst>
                  <a:ext uri="{FF2B5EF4-FFF2-40B4-BE49-F238E27FC236}">
                    <a16:creationId xmlns:a16="http://schemas.microsoft.com/office/drawing/2014/main" id="{40EC3609-71AC-446A-89C8-CC11177DB56E}"/>
                  </a:ext>
                </a:extLst>
              </p:cNvPr>
              <p:cNvSpPr/>
              <p:nvPr/>
            </p:nvSpPr>
            <p:spPr>
              <a:xfrm>
                <a:off x="10703735" y="967195"/>
                <a:ext cx="1325461" cy="645043"/>
              </a:xfrm>
              <a:prstGeom prst="flowChartAlternateProcess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dirty="0"/>
                  <a:t>Sign Form 1650 and Awards Checklist</a:t>
                </a:r>
              </a:p>
            </p:txBody>
          </p:sp>
          <p:sp>
            <p:nvSpPr>
              <p:cNvPr id="10" name="Flowchart: Alternate Process 9">
                <a:extLst>
                  <a:ext uri="{FF2B5EF4-FFF2-40B4-BE49-F238E27FC236}">
                    <a16:creationId xmlns:a16="http://schemas.microsoft.com/office/drawing/2014/main" id="{7B8ED5CF-018B-4FE5-A1A3-BCD93D7E9A9A}"/>
                  </a:ext>
                </a:extLst>
              </p:cNvPr>
              <p:cNvSpPr/>
              <p:nvPr/>
            </p:nvSpPr>
            <p:spPr>
              <a:xfrm>
                <a:off x="8127299" y="967195"/>
                <a:ext cx="1325461" cy="645043"/>
              </a:xfrm>
              <a:prstGeom prst="flowChartAlternateProcess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dirty="0"/>
                  <a:t>Sign Form 1650 and Awards Checklist</a:t>
                </a:r>
              </a:p>
            </p:txBody>
          </p:sp>
        </p:grp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ACBAE11A-2FA9-4AF0-96F6-9E01F43AC6DB}"/>
                </a:ext>
              </a:extLst>
            </p:cNvPr>
            <p:cNvCxnSpPr>
              <a:stCxn id="3" idx="3"/>
              <a:endCxn id="4" idx="1"/>
            </p:cNvCxnSpPr>
            <p:nvPr/>
          </p:nvCxnSpPr>
          <p:spPr>
            <a:xfrm flipV="1">
              <a:off x="3018300" y="1358686"/>
              <a:ext cx="276860" cy="722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3588702A-7362-47A5-B5AA-2EF7BD33BBA1}"/>
                </a:ext>
              </a:extLst>
            </p:cNvPr>
            <p:cNvCxnSpPr>
              <a:stCxn id="4" idx="3"/>
              <a:endCxn id="5" idx="1"/>
            </p:cNvCxnSpPr>
            <p:nvPr/>
          </p:nvCxnSpPr>
          <p:spPr>
            <a:xfrm flipV="1">
              <a:off x="4620621" y="1356582"/>
              <a:ext cx="278550" cy="210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78B30542-A56E-40C5-A698-3C0C7D001AED}"/>
                </a:ext>
              </a:extLst>
            </p:cNvPr>
            <p:cNvCxnSpPr>
              <a:stCxn id="7" idx="3"/>
              <a:endCxn id="10" idx="1"/>
            </p:cNvCxnSpPr>
            <p:nvPr/>
          </p:nvCxnSpPr>
          <p:spPr>
            <a:xfrm>
              <a:off x="1711941" y="2908578"/>
              <a:ext cx="7498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AC75E444-C084-4002-B804-57CF145B4741}"/>
                </a:ext>
              </a:extLst>
            </p:cNvPr>
            <p:cNvCxnSpPr>
              <a:stCxn id="10" idx="3"/>
              <a:endCxn id="8" idx="1"/>
            </p:cNvCxnSpPr>
            <p:nvPr/>
          </p:nvCxnSpPr>
          <p:spPr>
            <a:xfrm>
              <a:off x="3112383" y="2908578"/>
              <a:ext cx="7498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297FA4B4-B87A-49D3-9B74-CD9A1905BFD1}"/>
                </a:ext>
              </a:extLst>
            </p:cNvPr>
            <p:cNvCxnSpPr>
              <a:stCxn id="8" idx="3"/>
              <a:endCxn id="9" idx="1"/>
            </p:cNvCxnSpPr>
            <p:nvPr/>
          </p:nvCxnSpPr>
          <p:spPr>
            <a:xfrm>
              <a:off x="4288376" y="2908578"/>
              <a:ext cx="7498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Flowchart: Predefined Process 23">
              <a:extLst>
                <a:ext uri="{FF2B5EF4-FFF2-40B4-BE49-F238E27FC236}">
                  <a16:creationId xmlns:a16="http://schemas.microsoft.com/office/drawing/2014/main" id="{F44F7B56-A74F-4CB4-950A-6671270B5256}"/>
                </a:ext>
              </a:extLst>
            </p:cNvPr>
            <p:cNvSpPr/>
            <p:nvPr/>
          </p:nvSpPr>
          <p:spPr>
            <a:xfrm>
              <a:off x="1786922" y="3712171"/>
              <a:ext cx="1325461" cy="793102"/>
            </a:xfrm>
            <a:prstGeom prst="flowChartPredefined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Award received by PDCA-AA</a:t>
              </a:r>
            </a:p>
          </p:txBody>
        </p:sp>
        <p:sp>
          <p:nvSpPr>
            <p:cNvPr id="25" name="Flowchart: Alternate Process 24">
              <a:extLst>
                <a:ext uri="{FF2B5EF4-FFF2-40B4-BE49-F238E27FC236}">
                  <a16:creationId xmlns:a16="http://schemas.microsoft.com/office/drawing/2014/main" id="{E24CE9F3-57BC-4F65-B07D-C7ABC27BFA9C}"/>
                </a:ext>
              </a:extLst>
            </p:cNvPr>
            <p:cNvSpPr/>
            <p:nvPr/>
          </p:nvSpPr>
          <p:spPr>
            <a:xfrm>
              <a:off x="1786922" y="4766530"/>
              <a:ext cx="1325461" cy="578498"/>
            </a:xfrm>
            <a:prstGeom prst="flowChartAlternate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Award Reviewed by PDCA AC</a:t>
              </a:r>
            </a:p>
          </p:txBody>
        </p: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481AC3A2-6BA5-4BB0-A41A-B5ED06033C62}"/>
                </a:ext>
              </a:extLst>
            </p:cNvPr>
            <p:cNvCxnSpPr>
              <a:cxnSpLocks/>
            </p:cNvCxnSpPr>
            <p:nvPr/>
          </p:nvCxnSpPr>
          <p:spPr>
            <a:xfrm>
              <a:off x="2832208" y="4505273"/>
              <a:ext cx="0" cy="26125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3C8D467E-F693-4861-BCE7-D2419E75857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79066" y="4505272"/>
              <a:ext cx="0" cy="26125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Flowchart: Preparation 37">
              <a:extLst>
                <a:ext uri="{FF2B5EF4-FFF2-40B4-BE49-F238E27FC236}">
                  <a16:creationId xmlns:a16="http://schemas.microsoft.com/office/drawing/2014/main" id="{7C93A059-0A34-4DD4-9167-A3626A4AA447}"/>
                </a:ext>
              </a:extLst>
            </p:cNvPr>
            <p:cNvSpPr/>
            <p:nvPr/>
          </p:nvSpPr>
          <p:spPr>
            <a:xfrm>
              <a:off x="270588" y="3712170"/>
              <a:ext cx="1325461" cy="793102"/>
            </a:xfrm>
            <a:prstGeom prst="flowChartPreparati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DCO Reviews/ Approves Award</a:t>
              </a:r>
            </a:p>
          </p:txBody>
        </p: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463F8F0F-A1BE-4D66-A33A-1326377E77A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18255" y="4369490"/>
              <a:ext cx="39315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2241847F-6EDD-460B-B687-AA0A5E37F3F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399473" y="3887408"/>
              <a:ext cx="393151" cy="0"/>
            </a:xfrm>
            <a:prstGeom prst="straightConnector1">
              <a:avLst/>
            </a:prstGeom>
            <a:ln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or: Elbow 43">
              <a:extLst>
                <a:ext uri="{FF2B5EF4-FFF2-40B4-BE49-F238E27FC236}">
                  <a16:creationId xmlns:a16="http://schemas.microsoft.com/office/drawing/2014/main" id="{8FEC7F5F-11AC-41E2-A3C1-7CA3ADACD904}"/>
                </a:ext>
              </a:extLst>
            </p:cNvPr>
            <p:cNvCxnSpPr>
              <a:stCxn id="5" idx="2"/>
              <a:endCxn id="7" idx="1"/>
            </p:cNvCxnSpPr>
            <p:nvPr/>
          </p:nvCxnSpPr>
          <p:spPr>
            <a:xfrm rot="5400000">
              <a:off x="2471679" y="-181646"/>
              <a:ext cx="1229475" cy="4950973"/>
            </a:xfrm>
            <a:prstGeom prst="bentConnector4">
              <a:avLst>
                <a:gd name="adj1" fmla="val 38484"/>
                <a:gd name="adj2" fmla="val 104617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nector: Elbow 45">
              <a:extLst>
                <a:ext uri="{FF2B5EF4-FFF2-40B4-BE49-F238E27FC236}">
                  <a16:creationId xmlns:a16="http://schemas.microsoft.com/office/drawing/2014/main" id="{39861DD0-0814-4D8B-819A-6538D6A443D9}"/>
                </a:ext>
              </a:extLst>
            </p:cNvPr>
            <p:cNvCxnSpPr>
              <a:stCxn id="9" idx="2"/>
              <a:endCxn id="24" idx="0"/>
            </p:cNvCxnSpPr>
            <p:nvPr/>
          </p:nvCxnSpPr>
          <p:spPr>
            <a:xfrm rot="5400000">
              <a:off x="3497335" y="2183417"/>
              <a:ext cx="481072" cy="2576436"/>
            </a:xfrm>
            <a:prstGeom prst="bentConnector3">
              <a:avLst>
                <a:gd name="adj1" fmla="val 65516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Flowchart: Decision 47">
              <a:extLst>
                <a:ext uri="{FF2B5EF4-FFF2-40B4-BE49-F238E27FC236}">
                  <a16:creationId xmlns:a16="http://schemas.microsoft.com/office/drawing/2014/main" id="{6B7AD963-177A-4760-822E-172243AD5E2B}"/>
                </a:ext>
              </a:extLst>
            </p:cNvPr>
            <p:cNvSpPr/>
            <p:nvPr/>
          </p:nvSpPr>
          <p:spPr>
            <a:xfrm>
              <a:off x="3303255" y="3713694"/>
              <a:ext cx="1520671" cy="793102"/>
            </a:xfrm>
            <a:prstGeom prst="flowChartDecision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Award Approved</a:t>
              </a:r>
            </a:p>
          </p:txBody>
        </p:sp>
        <p:sp>
          <p:nvSpPr>
            <p:cNvPr id="49" name="Flowchart: Preparation 48">
              <a:extLst>
                <a:ext uri="{FF2B5EF4-FFF2-40B4-BE49-F238E27FC236}">
                  <a16:creationId xmlns:a16="http://schemas.microsoft.com/office/drawing/2014/main" id="{9499CF42-5D97-4713-A18B-AB5CD2CAAD9F}"/>
                </a:ext>
              </a:extLst>
            </p:cNvPr>
            <p:cNvSpPr/>
            <p:nvPr/>
          </p:nvSpPr>
          <p:spPr>
            <a:xfrm>
              <a:off x="3443106" y="4781682"/>
              <a:ext cx="1240968" cy="578498"/>
            </a:xfrm>
            <a:prstGeom prst="flowChartPreparati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PDCA-AA Tracks Award</a:t>
              </a:r>
            </a:p>
          </p:txBody>
        </p:sp>
        <p:cxnSp>
          <p:nvCxnSpPr>
            <p:cNvPr id="51" name="Connector: Elbow 50">
              <a:extLst>
                <a:ext uri="{FF2B5EF4-FFF2-40B4-BE49-F238E27FC236}">
                  <a16:creationId xmlns:a16="http://schemas.microsoft.com/office/drawing/2014/main" id="{C0EBE00A-5279-490E-83C8-F3CAE9934218}"/>
                </a:ext>
              </a:extLst>
            </p:cNvPr>
            <p:cNvCxnSpPr>
              <a:cxnSpLocks/>
              <a:stCxn id="78" idx="3"/>
              <a:endCxn id="3" idx="0"/>
            </p:cNvCxnSpPr>
            <p:nvPr/>
          </p:nvCxnSpPr>
          <p:spPr>
            <a:xfrm flipH="1" flipV="1">
              <a:off x="2499188" y="1080162"/>
              <a:ext cx="3929604" cy="3025058"/>
            </a:xfrm>
            <a:prstGeom prst="bentConnector4">
              <a:avLst>
                <a:gd name="adj1" fmla="val -5817"/>
                <a:gd name="adj2" fmla="val 107557"/>
              </a:avLst>
            </a:prstGeom>
            <a:ln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5B920FBE-7168-4301-8A43-FCCA178E25BE}"/>
                </a:ext>
              </a:extLst>
            </p:cNvPr>
            <p:cNvCxnSpPr/>
            <p:nvPr/>
          </p:nvCxnSpPr>
          <p:spPr>
            <a:xfrm flipH="1">
              <a:off x="1222310" y="2295331"/>
              <a:ext cx="5383763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>
              <a:extLst>
                <a:ext uri="{FF2B5EF4-FFF2-40B4-BE49-F238E27FC236}">
                  <a16:creationId xmlns:a16="http://schemas.microsoft.com/office/drawing/2014/main" id="{2D99DAF8-1DDB-4CF4-ADBA-001E860E47A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28539" y="2293841"/>
              <a:ext cx="1853" cy="310821"/>
            </a:xfrm>
            <a:prstGeom prst="straightConnector1">
              <a:avLst/>
            </a:prstGeom>
            <a:ln>
              <a:prstDash val="sysDash"/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>
              <a:extLst>
                <a:ext uri="{FF2B5EF4-FFF2-40B4-BE49-F238E27FC236}">
                  <a16:creationId xmlns:a16="http://schemas.microsoft.com/office/drawing/2014/main" id="{51B1C0CE-8BDA-4CA5-9453-27CDEEC3035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38874" y="2293840"/>
              <a:ext cx="1853" cy="310821"/>
            </a:xfrm>
            <a:prstGeom prst="straightConnector1">
              <a:avLst/>
            </a:prstGeom>
            <a:ln>
              <a:prstDash val="sysDash"/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id="{9F8526BE-CE2A-4746-8121-6852BFAF1D27}"/>
                </a:ext>
              </a:extLst>
            </p:cNvPr>
            <p:cNvCxnSpPr>
              <a:stCxn id="24" idx="3"/>
              <a:endCxn id="48" idx="1"/>
            </p:cNvCxnSpPr>
            <p:nvPr/>
          </p:nvCxnSpPr>
          <p:spPr>
            <a:xfrm>
              <a:off x="3112383" y="4108722"/>
              <a:ext cx="190872" cy="152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>
              <a:extLst>
                <a:ext uri="{FF2B5EF4-FFF2-40B4-BE49-F238E27FC236}">
                  <a16:creationId xmlns:a16="http://schemas.microsoft.com/office/drawing/2014/main" id="{ADFAA18E-7A58-4972-A487-403B09E650F5}"/>
                </a:ext>
              </a:extLst>
            </p:cNvPr>
            <p:cNvCxnSpPr>
              <a:stCxn id="48" idx="2"/>
              <a:endCxn id="49" idx="0"/>
            </p:cNvCxnSpPr>
            <p:nvPr/>
          </p:nvCxnSpPr>
          <p:spPr>
            <a:xfrm flipH="1">
              <a:off x="4063590" y="4506796"/>
              <a:ext cx="1" cy="27488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Rectangle: Rounded Corners 67">
              <a:extLst>
                <a:ext uri="{FF2B5EF4-FFF2-40B4-BE49-F238E27FC236}">
                  <a16:creationId xmlns:a16="http://schemas.microsoft.com/office/drawing/2014/main" id="{51AF8CB5-CBBD-45A2-97FD-98D4E35E73B6}"/>
                </a:ext>
              </a:extLst>
            </p:cNvPr>
            <p:cNvSpPr/>
            <p:nvPr/>
          </p:nvSpPr>
          <p:spPr>
            <a:xfrm>
              <a:off x="5014797" y="4765115"/>
              <a:ext cx="1318724" cy="5784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AUXLO/Sector Approve and Issue</a:t>
              </a:r>
            </a:p>
          </p:txBody>
        </p: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B8C6A396-E222-44AF-9AB4-14A64C01E5A8}"/>
                </a:ext>
              </a:extLst>
            </p:cNvPr>
            <p:cNvCxnSpPr/>
            <p:nvPr/>
          </p:nvCxnSpPr>
          <p:spPr>
            <a:xfrm>
              <a:off x="4620621" y="5178897"/>
              <a:ext cx="405467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>
              <a:extLst>
                <a:ext uri="{FF2B5EF4-FFF2-40B4-BE49-F238E27FC236}">
                  <a16:creationId xmlns:a16="http://schemas.microsoft.com/office/drawing/2014/main" id="{6AA1E50E-0FCE-4067-A6CB-B14D6EAF172F}"/>
                </a:ext>
              </a:extLst>
            </p:cNvPr>
            <p:cNvCxnSpPr>
              <a:cxnSpLocks/>
            </p:cNvCxnSpPr>
            <p:nvPr/>
          </p:nvCxnSpPr>
          <p:spPr>
            <a:xfrm>
              <a:off x="4620621" y="4930081"/>
              <a:ext cx="391799" cy="0"/>
            </a:xfrm>
            <a:prstGeom prst="straightConnector1">
              <a:avLst/>
            </a:prstGeom>
            <a:ln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Star: 7 Points 72">
              <a:extLst>
                <a:ext uri="{FF2B5EF4-FFF2-40B4-BE49-F238E27FC236}">
                  <a16:creationId xmlns:a16="http://schemas.microsoft.com/office/drawing/2014/main" id="{D1128B85-9653-40E1-A7E0-F95E27E1E97C}"/>
                </a:ext>
              </a:extLst>
            </p:cNvPr>
            <p:cNvSpPr/>
            <p:nvPr/>
          </p:nvSpPr>
          <p:spPr>
            <a:xfrm>
              <a:off x="3335557" y="5588560"/>
              <a:ext cx="1456065" cy="1157467"/>
            </a:xfrm>
            <a:prstGeom prst="star7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Award Presented</a:t>
              </a:r>
            </a:p>
          </p:txBody>
        </p:sp>
        <p:cxnSp>
          <p:nvCxnSpPr>
            <p:cNvPr id="76" name="Straight Arrow Connector 75">
              <a:extLst>
                <a:ext uri="{FF2B5EF4-FFF2-40B4-BE49-F238E27FC236}">
                  <a16:creationId xmlns:a16="http://schemas.microsoft.com/office/drawing/2014/main" id="{CFC1CF76-A6E4-450A-874D-3855E0311314}"/>
                </a:ext>
              </a:extLst>
            </p:cNvPr>
            <p:cNvCxnSpPr>
              <a:stCxn id="49" idx="2"/>
              <a:endCxn id="73" idx="6"/>
            </p:cNvCxnSpPr>
            <p:nvPr/>
          </p:nvCxnSpPr>
          <p:spPr>
            <a:xfrm>
              <a:off x="4063590" y="5360180"/>
              <a:ext cx="0" cy="2283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Rectangle: Rounded Corners 77">
              <a:extLst>
                <a:ext uri="{FF2B5EF4-FFF2-40B4-BE49-F238E27FC236}">
                  <a16:creationId xmlns:a16="http://schemas.microsoft.com/office/drawing/2014/main" id="{1FC0C6D1-642D-4D22-B36F-06F539AD8EEE}"/>
                </a:ext>
              </a:extLst>
            </p:cNvPr>
            <p:cNvSpPr/>
            <p:nvPr/>
          </p:nvSpPr>
          <p:spPr>
            <a:xfrm>
              <a:off x="5113176" y="3759738"/>
              <a:ext cx="1315616" cy="690964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Returned to Originator stating reason for Disapproval</a:t>
              </a:r>
            </a:p>
          </p:txBody>
        </p:sp>
        <p:cxnSp>
          <p:nvCxnSpPr>
            <p:cNvPr id="81" name="Straight Arrow Connector 80">
              <a:extLst>
                <a:ext uri="{FF2B5EF4-FFF2-40B4-BE49-F238E27FC236}">
                  <a16:creationId xmlns:a16="http://schemas.microsoft.com/office/drawing/2014/main" id="{03A40A1D-3296-4E71-A159-71419D7F801C}"/>
                </a:ext>
              </a:extLst>
            </p:cNvPr>
            <p:cNvCxnSpPr>
              <a:stCxn id="48" idx="3"/>
              <a:endCxn id="78" idx="1"/>
            </p:cNvCxnSpPr>
            <p:nvPr/>
          </p:nvCxnSpPr>
          <p:spPr>
            <a:xfrm flipV="1">
              <a:off x="4823926" y="4105220"/>
              <a:ext cx="289250" cy="502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97766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Group 60">
            <a:extLst>
              <a:ext uri="{FF2B5EF4-FFF2-40B4-BE49-F238E27FC236}">
                <a16:creationId xmlns:a16="http://schemas.microsoft.com/office/drawing/2014/main" id="{842532A3-E75E-44CF-B944-7A7CE7BE0B2F}"/>
              </a:ext>
            </a:extLst>
          </p:cNvPr>
          <p:cNvGrpSpPr/>
          <p:nvPr/>
        </p:nvGrpSpPr>
        <p:grpSpPr>
          <a:xfrm>
            <a:off x="270588" y="737120"/>
            <a:ext cx="6335485" cy="6008907"/>
            <a:chOff x="270588" y="737120"/>
            <a:chExt cx="6335485" cy="6008907"/>
          </a:xfrm>
        </p:grpSpPr>
        <p:sp>
          <p:nvSpPr>
            <p:cNvPr id="3" name="Flowchart: Multidocument 2">
              <a:extLst>
                <a:ext uri="{FF2B5EF4-FFF2-40B4-BE49-F238E27FC236}">
                  <a16:creationId xmlns:a16="http://schemas.microsoft.com/office/drawing/2014/main" id="{329DECE0-C329-43D3-A2F4-57D97B773F76}"/>
                </a:ext>
              </a:extLst>
            </p:cNvPr>
            <p:cNvSpPr/>
            <p:nvPr/>
          </p:nvSpPr>
          <p:spPr>
            <a:xfrm>
              <a:off x="684040" y="827944"/>
              <a:ext cx="1019175" cy="1057275"/>
            </a:xfrm>
            <a:prstGeom prst="flowChartMultidocumen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Awards Reference Documents</a:t>
              </a:r>
            </a:p>
          </p:txBody>
        </p:sp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48D0448D-D264-4304-874C-C652F2B2C976}"/>
                </a:ext>
              </a:extLst>
            </p:cNvPr>
            <p:cNvSpPr/>
            <p:nvPr/>
          </p:nvSpPr>
          <p:spPr>
            <a:xfrm>
              <a:off x="1980075" y="1080162"/>
              <a:ext cx="1038225" cy="5715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Originator writes Award</a:t>
              </a:r>
            </a:p>
          </p:txBody>
        </p:sp>
        <p:sp>
          <p:nvSpPr>
            <p:cNvPr id="5" name="Flowchart: Decision 4">
              <a:extLst>
                <a:ext uri="{FF2B5EF4-FFF2-40B4-BE49-F238E27FC236}">
                  <a16:creationId xmlns:a16="http://schemas.microsoft.com/office/drawing/2014/main" id="{3232788D-36C2-477A-94D7-FA82670331DA}"/>
                </a:ext>
              </a:extLst>
            </p:cNvPr>
            <p:cNvSpPr/>
            <p:nvPr/>
          </p:nvSpPr>
          <p:spPr>
            <a:xfrm>
              <a:off x="3187031" y="737120"/>
              <a:ext cx="1659871" cy="1249727"/>
            </a:xfrm>
            <a:prstGeom prst="flowChartDecision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AAM, ACM,  AMOM, AMSM, POM, ALOM</a:t>
              </a:r>
            </a:p>
          </p:txBody>
        </p:sp>
        <p:sp>
          <p:nvSpPr>
            <p:cNvPr id="6" name="Flowchart: Alternate Process 5">
              <a:extLst>
                <a:ext uri="{FF2B5EF4-FFF2-40B4-BE49-F238E27FC236}">
                  <a16:creationId xmlns:a16="http://schemas.microsoft.com/office/drawing/2014/main" id="{D12E6704-BE38-42A3-892A-A5F3DEEFFD3F}"/>
                </a:ext>
              </a:extLst>
            </p:cNvPr>
            <p:cNvSpPr/>
            <p:nvPr/>
          </p:nvSpPr>
          <p:spPr>
            <a:xfrm>
              <a:off x="5001812" y="1034060"/>
              <a:ext cx="1325461" cy="645043"/>
            </a:xfrm>
            <a:prstGeom prst="flowChartAlternateProcess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Sign Form 1650 and Awards Checklist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03A8740A-C5E8-4131-B119-9DD659A85AB4}"/>
                </a:ext>
              </a:extLst>
            </p:cNvPr>
            <p:cNvGrpSpPr/>
            <p:nvPr/>
          </p:nvGrpSpPr>
          <p:grpSpPr>
            <a:xfrm>
              <a:off x="526954" y="2463920"/>
              <a:ext cx="5253134" cy="965080"/>
              <a:chOff x="6867331" y="845059"/>
              <a:chExt cx="5253134" cy="965080"/>
            </a:xfrm>
          </p:grpSpPr>
          <p:sp>
            <p:nvSpPr>
              <p:cNvPr id="35" name="Flowchart: Alternate Process 34">
                <a:extLst>
                  <a:ext uri="{FF2B5EF4-FFF2-40B4-BE49-F238E27FC236}">
                    <a16:creationId xmlns:a16="http://schemas.microsoft.com/office/drawing/2014/main" id="{B206261C-6CCC-4F95-B76F-DADC05E781A2}"/>
                  </a:ext>
                </a:extLst>
              </p:cNvPr>
              <p:cNvSpPr/>
              <p:nvPr/>
            </p:nvSpPr>
            <p:spPr>
              <a:xfrm>
                <a:off x="6867331" y="845059"/>
                <a:ext cx="5253134" cy="965080"/>
              </a:xfrm>
              <a:prstGeom prst="flowChartAlternateProcess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lowchart: Preparation 35">
                <a:extLst>
                  <a:ext uri="{FF2B5EF4-FFF2-40B4-BE49-F238E27FC236}">
                    <a16:creationId xmlns:a16="http://schemas.microsoft.com/office/drawing/2014/main" id="{576F14DC-C6D5-4034-AD42-52B33FBE473A}"/>
                  </a:ext>
                </a:extLst>
              </p:cNvPr>
              <p:cNvSpPr/>
              <p:nvPr/>
            </p:nvSpPr>
            <p:spPr>
              <a:xfrm>
                <a:off x="6951306" y="1006546"/>
                <a:ext cx="1101012" cy="566341"/>
              </a:xfrm>
              <a:prstGeom prst="flowChartPreparati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dirty="0"/>
                  <a:t>FC Reviews Award</a:t>
                </a:r>
              </a:p>
            </p:txBody>
          </p:sp>
          <p:sp>
            <p:nvSpPr>
              <p:cNvPr id="37" name="Flowchart: Preparation 36">
                <a:extLst>
                  <a:ext uri="{FF2B5EF4-FFF2-40B4-BE49-F238E27FC236}">
                    <a16:creationId xmlns:a16="http://schemas.microsoft.com/office/drawing/2014/main" id="{EE7093CE-741B-4EA1-BBAB-D5DF615964A1}"/>
                  </a:ext>
                </a:extLst>
              </p:cNvPr>
              <p:cNvSpPr/>
              <p:nvPr/>
            </p:nvSpPr>
            <p:spPr>
              <a:xfrm>
                <a:off x="9527741" y="1006546"/>
                <a:ext cx="1101012" cy="566341"/>
              </a:xfrm>
              <a:prstGeom prst="flowChartPreparati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dirty="0"/>
                  <a:t>Division Reviews Award</a:t>
                </a:r>
              </a:p>
            </p:txBody>
          </p:sp>
          <p:sp>
            <p:nvSpPr>
              <p:cNvPr id="38" name="Flowchart: Alternate Process 37">
                <a:extLst>
                  <a:ext uri="{FF2B5EF4-FFF2-40B4-BE49-F238E27FC236}">
                    <a16:creationId xmlns:a16="http://schemas.microsoft.com/office/drawing/2014/main" id="{43001661-4221-4BA2-8DC4-70B65E2AC6A0}"/>
                  </a:ext>
                </a:extLst>
              </p:cNvPr>
              <p:cNvSpPr/>
              <p:nvPr/>
            </p:nvSpPr>
            <p:spPr>
              <a:xfrm>
                <a:off x="10703735" y="967195"/>
                <a:ext cx="1325461" cy="645043"/>
              </a:xfrm>
              <a:prstGeom prst="flowChartAlternateProcess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dirty="0"/>
                  <a:t>Sign Form 1650 and Awards Checklist</a:t>
                </a:r>
              </a:p>
            </p:txBody>
          </p:sp>
          <p:sp>
            <p:nvSpPr>
              <p:cNvPr id="39" name="Flowchart: Alternate Process 38">
                <a:extLst>
                  <a:ext uri="{FF2B5EF4-FFF2-40B4-BE49-F238E27FC236}">
                    <a16:creationId xmlns:a16="http://schemas.microsoft.com/office/drawing/2014/main" id="{B30C8E24-281C-48FE-AF8A-482BFA138060}"/>
                  </a:ext>
                </a:extLst>
              </p:cNvPr>
              <p:cNvSpPr/>
              <p:nvPr/>
            </p:nvSpPr>
            <p:spPr>
              <a:xfrm>
                <a:off x="8127299" y="967195"/>
                <a:ext cx="1325461" cy="645043"/>
              </a:xfrm>
              <a:prstGeom prst="flowChartAlternateProcess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dirty="0"/>
                  <a:t>Sign Form 1650 and Awards Checklist</a:t>
                </a:r>
              </a:p>
            </p:txBody>
          </p:sp>
        </p:grp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6CFAEAF8-5E15-4F20-8A5D-1D9375F997B7}"/>
                </a:ext>
              </a:extLst>
            </p:cNvPr>
            <p:cNvCxnSpPr>
              <a:cxnSpLocks/>
              <a:stCxn id="4" idx="3"/>
              <a:endCxn id="5" idx="1"/>
            </p:cNvCxnSpPr>
            <p:nvPr/>
          </p:nvCxnSpPr>
          <p:spPr>
            <a:xfrm flipV="1">
              <a:off x="3018300" y="1361984"/>
              <a:ext cx="168731" cy="392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A8E94ADE-90F5-417D-B6B9-F9F906B4492D}"/>
                </a:ext>
              </a:extLst>
            </p:cNvPr>
            <p:cNvCxnSpPr>
              <a:cxnSpLocks/>
              <a:stCxn id="5" idx="3"/>
              <a:endCxn id="6" idx="1"/>
            </p:cNvCxnSpPr>
            <p:nvPr/>
          </p:nvCxnSpPr>
          <p:spPr>
            <a:xfrm flipV="1">
              <a:off x="4846902" y="1356582"/>
              <a:ext cx="154910" cy="540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2D90D2AB-0FE1-4718-9188-107AFAC90098}"/>
                </a:ext>
              </a:extLst>
            </p:cNvPr>
            <p:cNvCxnSpPr>
              <a:stCxn id="36" idx="3"/>
              <a:endCxn id="39" idx="1"/>
            </p:cNvCxnSpPr>
            <p:nvPr/>
          </p:nvCxnSpPr>
          <p:spPr>
            <a:xfrm>
              <a:off x="1711941" y="2908578"/>
              <a:ext cx="7498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AFEB5894-52E4-4507-AF1E-E3BE6B4CFAE7}"/>
                </a:ext>
              </a:extLst>
            </p:cNvPr>
            <p:cNvCxnSpPr>
              <a:stCxn id="39" idx="3"/>
              <a:endCxn id="37" idx="1"/>
            </p:cNvCxnSpPr>
            <p:nvPr/>
          </p:nvCxnSpPr>
          <p:spPr>
            <a:xfrm>
              <a:off x="3112383" y="2908578"/>
              <a:ext cx="7498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2285E8A6-B446-4C4C-BB7B-EF388B7DC39A}"/>
                </a:ext>
              </a:extLst>
            </p:cNvPr>
            <p:cNvCxnSpPr>
              <a:stCxn id="37" idx="3"/>
              <a:endCxn id="38" idx="1"/>
            </p:cNvCxnSpPr>
            <p:nvPr/>
          </p:nvCxnSpPr>
          <p:spPr>
            <a:xfrm>
              <a:off x="4288376" y="2908578"/>
              <a:ext cx="7498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Flowchart: Predefined Process 12">
              <a:extLst>
                <a:ext uri="{FF2B5EF4-FFF2-40B4-BE49-F238E27FC236}">
                  <a16:creationId xmlns:a16="http://schemas.microsoft.com/office/drawing/2014/main" id="{DDE0491F-F9F9-40D4-A51A-AA141095346D}"/>
                </a:ext>
              </a:extLst>
            </p:cNvPr>
            <p:cNvSpPr/>
            <p:nvPr/>
          </p:nvSpPr>
          <p:spPr>
            <a:xfrm>
              <a:off x="1786922" y="3712171"/>
              <a:ext cx="1325461" cy="793102"/>
            </a:xfrm>
            <a:prstGeom prst="flowChartPredefined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Award received by PDCA-AA</a:t>
              </a:r>
            </a:p>
          </p:txBody>
        </p:sp>
        <p:sp>
          <p:nvSpPr>
            <p:cNvPr id="14" name="Flowchart: Alternate Process 13">
              <a:extLst>
                <a:ext uri="{FF2B5EF4-FFF2-40B4-BE49-F238E27FC236}">
                  <a16:creationId xmlns:a16="http://schemas.microsoft.com/office/drawing/2014/main" id="{77069C0D-E2E1-4F14-AEBB-135DED24515B}"/>
                </a:ext>
              </a:extLst>
            </p:cNvPr>
            <p:cNvSpPr/>
            <p:nvPr/>
          </p:nvSpPr>
          <p:spPr>
            <a:xfrm>
              <a:off x="1786922" y="4766530"/>
              <a:ext cx="1325461" cy="578498"/>
            </a:xfrm>
            <a:prstGeom prst="flowChartAlternate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Award Reviewed by PDCA AC</a:t>
              </a:r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9BBC7821-2C9D-464C-B0E5-B1B93AE055A2}"/>
                </a:ext>
              </a:extLst>
            </p:cNvPr>
            <p:cNvCxnSpPr>
              <a:cxnSpLocks/>
            </p:cNvCxnSpPr>
            <p:nvPr/>
          </p:nvCxnSpPr>
          <p:spPr>
            <a:xfrm>
              <a:off x="2832208" y="4505273"/>
              <a:ext cx="0" cy="26125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AC1D1CAA-7960-43B4-8AEC-5D31492C889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79066" y="4505272"/>
              <a:ext cx="0" cy="26125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Flowchart: Preparation 16">
              <a:extLst>
                <a:ext uri="{FF2B5EF4-FFF2-40B4-BE49-F238E27FC236}">
                  <a16:creationId xmlns:a16="http://schemas.microsoft.com/office/drawing/2014/main" id="{A12B3DC3-62E5-4302-91AF-931FB57A3CF7}"/>
                </a:ext>
              </a:extLst>
            </p:cNvPr>
            <p:cNvSpPr/>
            <p:nvPr/>
          </p:nvSpPr>
          <p:spPr>
            <a:xfrm>
              <a:off x="270588" y="3712170"/>
              <a:ext cx="1325461" cy="793102"/>
            </a:xfrm>
            <a:prstGeom prst="flowChartPreparati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DCO Reviews/ Approves Award</a:t>
              </a: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12705B9A-E5ED-4D18-9B5F-B72D6C424B3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18255" y="4369490"/>
              <a:ext cx="39315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C38AD6C9-C611-443E-AEE8-392D299A153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399473" y="3887408"/>
              <a:ext cx="393151" cy="0"/>
            </a:xfrm>
            <a:prstGeom prst="straightConnector1">
              <a:avLst/>
            </a:prstGeom>
            <a:ln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or: Elbow 19">
              <a:extLst>
                <a:ext uri="{FF2B5EF4-FFF2-40B4-BE49-F238E27FC236}">
                  <a16:creationId xmlns:a16="http://schemas.microsoft.com/office/drawing/2014/main" id="{BFB082AF-E9E0-4C99-A9AB-A918E9484DE9}"/>
                </a:ext>
              </a:extLst>
            </p:cNvPr>
            <p:cNvCxnSpPr>
              <a:stCxn id="6" idx="2"/>
              <a:endCxn id="36" idx="1"/>
            </p:cNvCxnSpPr>
            <p:nvPr/>
          </p:nvCxnSpPr>
          <p:spPr>
            <a:xfrm rot="5400000">
              <a:off x="2522999" y="-232967"/>
              <a:ext cx="1229475" cy="5053614"/>
            </a:xfrm>
            <a:prstGeom prst="bentConnector4">
              <a:avLst>
                <a:gd name="adj1" fmla="val 38484"/>
                <a:gd name="adj2" fmla="val 104523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or: Elbow 20">
              <a:extLst>
                <a:ext uri="{FF2B5EF4-FFF2-40B4-BE49-F238E27FC236}">
                  <a16:creationId xmlns:a16="http://schemas.microsoft.com/office/drawing/2014/main" id="{B146844E-E6E4-4FB6-A317-111B42C88568}"/>
                </a:ext>
              </a:extLst>
            </p:cNvPr>
            <p:cNvCxnSpPr>
              <a:stCxn id="38" idx="2"/>
              <a:endCxn id="13" idx="0"/>
            </p:cNvCxnSpPr>
            <p:nvPr/>
          </p:nvCxnSpPr>
          <p:spPr>
            <a:xfrm rot="5400000">
              <a:off x="3497335" y="2183417"/>
              <a:ext cx="481072" cy="2576436"/>
            </a:xfrm>
            <a:prstGeom prst="bentConnector3">
              <a:avLst>
                <a:gd name="adj1" fmla="val 65516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Flowchart: Decision 21">
              <a:extLst>
                <a:ext uri="{FF2B5EF4-FFF2-40B4-BE49-F238E27FC236}">
                  <a16:creationId xmlns:a16="http://schemas.microsoft.com/office/drawing/2014/main" id="{49183B30-346D-4E64-B14F-3504D543B2F9}"/>
                </a:ext>
              </a:extLst>
            </p:cNvPr>
            <p:cNvSpPr/>
            <p:nvPr/>
          </p:nvSpPr>
          <p:spPr>
            <a:xfrm>
              <a:off x="3303255" y="3713694"/>
              <a:ext cx="1520671" cy="793102"/>
            </a:xfrm>
            <a:prstGeom prst="flowChartDecision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Award Approved</a:t>
              </a:r>
            </a:p>
          </p:txBody>
        </p:sp>
        <p:sp>
          <p:nvSpPr>
            <p:cNvPr id="23" name="Flowchart: Preparation 22">
              <a:extLst>
                <a:ext uri="{FF2B5EF4-FFF2-40B4-BE49-F238E27FC236}">
                  <a16:creationId xmlns:a16="http://schemas.microsoft.com/office/drawing/2014/main" id="{0AC590AC-BF75-4DB9-BB32-2F8A07497498}"/>
                </a:ext>
              </a:extLst>
            </p:cNvPr>
            <p:cNvSpPr/>
            <p:nvPr/>
          </p:nvSpPr>
          <p:spPr>
            <a:xfrm>
              <a:off x="3443106" y="4781682"/>
              <a:ext cx="1240968" cy="578498"/>
            </a:xfrm>
            <a:prstGeom prst="flowChartPreparati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PDCA-AA Tracks Award</a:t>
              </a:r>
            </a:p>
          </p:txBody>
        </p:sp>
        <p:cxnSp>
          <p:nvCxnSpPr>
            <p:cNvPr id="24" name="Connector: Elbow 23">
              <a:extLst>
                <a:ext uri="{FF2B5EF4-FFF2-40B4-BE49-F238E27FC236}">
                  <a16:creationId xmlns:a16="http://schemas.microsoft.com/office/drawing/2014/main" id="{C32767C7-8471-4561-B2BC-661F9D0D302E}"/>
                </a:ext>
              </a:extLst>
            </p:cNvPr>
            <p:cNvCxnSpPr>
              <a:cxnSpLocks/>
              <a:stCxn id="57" idx="3"/>
              <a:endCxn id="4" idx="0"/>
            </p:cNvCxnSpPr>
            <p:nvPr/>
          </p:nvCxnSpPr>
          <p:spPr>
            <a:xfrm flipH="1" flipV="1">
              <a:off x="2499188" y="1080162"/>
              <a:ext cx="3929604" cy="3025058"/>
            </a:xfrm>
            <a:prstGeom prst="bentConnector4">
              <a:avLst>
                <a:gd name="adj1" fmla="val -5817"/>
                <a:gd name="adj2" fmla="val 107557"/>
              </a:avLst>
            </a:prstGeom>
            <a:ln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3C64E7CA-48BD-404A-8C61-8AD86B80A2D1}"/>
                </a:ext>
              </a:extLst>
            </p:cNvPr>
            <p:cNvCxnSpPr/>
            <p:nvPr/>
          </p:nvCxnSpPr>
          <p:spPr>
            <a:xfrm flipH="1">
              <a:off x="1222310" y="2295331"/>
              <a:ext cx="5383763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D959C141-6D69-4451-99B8-81C236211D6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28539" y="2293841"/>
              <a:ext cx="1853" cy="310821"/>
            </a:xfrm>
            <a:prstGeom prst="straightConnector1">
              <a:avLst/>
            </a:prstGeom>
            <a:ln>
              <a:prstDash val="sysDash"/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6F44099C-E33A-410C-AD67-32B18922D1B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38874" y="2293840"/>
              <a:ext cx="1853" cy="310821"/>
            </a:xfrm>
            <a:prstGeom prst="straightConnector1">
              <a:avLst/>
            </a:prstGeom>
            <a:ln>
              <a:prstDash val="sysDash"/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46AAD5C9-C3A3-4BFD-8E85-FA8E01445D4C}"/>
                </a:ext>
              </a:extLst>
            </p:cNvPr>
            <p:cNvCxnSpPr>
              <a:stCxn id="13" idx="3"/>
              <a:endCxn id="22" idx="1"/>
            </p:cNvCxnSpPr>
            <p:nvPr/>
          </p:nvCxnSpPr>
          <p:spPr>
            <a:xfrm>
              <a:off x="3112383" y="4108722"/>
              <a:ext cx="190872" cy="152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0266CBCE-163E-4A5B-9C20-C1DD198182C8}"/>
                </a:ext>
              </a:extLst>
            </p:cNvPr>
            <p:cNvCxnSpPr>
              <a:stCxn id="22" idx="2"/>
              <a:endCxn id="23" idx="0"/>
            </p:cNvCxnSpPr>
            <p:nvPr/>
          </p:nvCxnSpPr>
          <p:spPr>
            <a:xfrm flipH="1">
              <a:off x="4063590" y="4506796"/>
              <a:ext cx="1" cy="27488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537B07A7-D651-46D5-87A0-BDB6DCC06B62}"/>
                </a:ext>
              </a:extLst>
            </p:cNvPr>
            <p:cNvSpPr/>
            <p:nvPr/>
          </p:nvSpPr>
          <p:spPr>
            <a:xfrm>
              <a:off x="5014797" y="4765115"/>
              <a:ext cx="1318724" cy="5784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DIRAUX Approval &amp; Active Duty COC</a:t>
              </a:r>
            </a:p>
          </p:txBody>
        </p: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4F8DF47A-E289-455F-8EBB-E6382F91CC51}"/>
                </a:ext>
              </a:extLst>
            </p:cNvPr>
            <p:cNvCxnSpPr/>
            <p:nvPr/>
          </p:nvCxnSpPr>
          <p:spPr>
            <a:xfrm>
              <a:off x="4620621" y="5178897"/>
              <a:ext cx="405467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C2FD09B8-9B7B-4699-8B66-9D0EDBBE4E31}"/>
                </a:ext>
              </a:extLst>
            </p:cNvPr>
            <p:cNvCxnSpPr>
              <a:cxnSpLocks/>
            </p:cNvCxnSpPr>
            <p:nvPr/>
          </p:nvCxnSpPr>
          <p:spPr>
            <a:xfrm>
              <a:off x="4620621" y="4930081"/>
              <a:ext cx="391799" cy="0"/>
            </a:xfrm>
            <a:prstGeom prst="straightConnector1">
              <a:avLst/>
            </a:prstGeom>
            <a:ln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Star: 7 Points 32">
              <a:extLst>
                <a:ext uri="{FF2B5EF4-FFF2-40B4-BE49-F238E27FC236}">
                  <a16:creationId xmlns:a16="http://schemas.microsoft.com/office/drawing/2014/main" id="{97733CEF-D7DF-4F8E-9CE5-771E46F868EE}"/>
                </a:ext>
              </a:extLst>
            </p:cNvPr>
            <p:cNvSpPr/>
            <p:nvPr/>
          </p:nvSpPr>
          <p:spPr>
            <a:xfrm>
              <a:off x="3335557" y="5588560"/>
              <a:ext cx="1456065" cy="1157467"/>
            </a:xfrm>
            <a:prstGeom prst="star7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Award Presented</a:t>
              </a:r>
            </a:p>
          </p:txBody>
        </p: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ACF59894-862E-4476-8698-D53990244339}"/>
                </a:ext>
              </a:extLst>
            </p:cNvPr>
            <p:cNvCxnSpPr>
              <a:stCxn id="23" idx="2"/>
              <a:endCxn id="33" idx="6"/>
            </p:cNvCxnSpPr>
            <p:nvPr/>
          </p:nvCxnSpPr>
          <p:spPr>
            <a:xfrm>
              <a:off x="4063590" y="5360180"/>
              <a:ext cx="0" cy="2283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Rectangle: Rounded Corners 56">
              <a:extLst>
                <a:ext uri="{FF2B5EF4-FFF2-40B4-BE49-F238E27FC236}">
                  <a16:creationId xmlns:a16="http://schemas.microsoft.com/office/drawing/2014/main" id="{C6023CA3-C8E4-4DD5-822E-DA3A300E28C0}"/>
                </a:ext>
              </a:extLst>
            </p:cNvPr>
            <p:cNvSpPr/>
            <p:nvPr/>
          </p:nvSpPr>
          <p:spPr>
            <a:xfrm>
              <a:off x="5113176" y="3759738"/>
              <a:ext cx="1315616" cy="690964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Returned to Originator stating reason for Disapproval</a:t>
              </a:r>
            </a:p>
          </p:txBody>
        </p:sp>
        <p:cxnSp>
          <p:nvCxnSpPr>
            <p:cNvPr id="60" name="Straight Arrow Connector 59">
              <a:extLst>
                <a:ext uri="{FF2B5EF4-FFF2-40B4-BE49-F238E27FC236}">
                  <a16:creationId xmlns:a16="http://schemas.microsoft.com/office/drawing/2014/main" id="{35482530-33C3-43AB-BA1C-8007180799E9}"/>
                </a:ext>
              </a:extLst>
            </p:cNvPr>
            <p:cNvCxnSpPr>
              <a:stCxn id="22" idx="3"/>
              <a:endCxn id="57" idx="1"/>
            </p:cNvCxnSpPr>
            <p:nvPr/>
          </p:nvCxnSpPr>
          <p:spPr>
            <a:xfrm flipV="1">
              <a:off x="4823926" y="4105220"/>
              <a:ext cx="289250" cy="502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24858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>
            <a:extLst>
              <a:ext uri="{FF2B5EF4-FFF2-40B4-BE49-F238E27FC236}">
                <a16:creationId xmlns:a16="http://schemas.microsoft.com/office/drawing/2014/main" id="{093A4BC8-0E41-49EE-B94E-97D1DB428E20}"/>
              </a:ext>
            </a:extLst>
          </p:cNvPr>
          <p:cNvGrpSpPr/>
          <p:nvPr/>
        </p:nvGrpSpPr>
        <p:grpSpPr>
          <a:xfrm>
            <a:off x="270588" y="737120"/>
            <a:ext cx="6335485" cy="6008907"/>
            <a:chOff x="270588" y="737120"/>
            <a:chExt cx="6335485" cy="6008907"/>
          </a:xfrm>
        </p:grpSpPr>
        <p:sp>
          <p:nvSpPr>
            <p:cNvPr id="3" name="Flowchart: Multidocument 2">
              <a:extLst>
                <a:ext uri="{FF2B5EF4-FFF2-40B4-BE49-F238E27FC236}">
                  <a16:creationId xmlns:a16="http://schemas.microsoft.com/office/drawing/2014/main" id="{5DB00D3C-2AC5-4071-8727-2AB47009D44C}"/>
                </a:ext>
              </a:extLst>
            </p:cNvPr>
            <p:cNvSpPr/>
            <p:nvPr/>
          </p:nvSpPr>
          <p:spPr>
            <a:xfrm>
              <a:off x="684040" y="827944"/>
              <a:ext cx="1019175" cy="1057275"/>
            </a:xfrm>
            <a:prstGeom prst="flowChartMultidocumen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Awards Reference Documents</a:t>
              </a:r>
            </a:p>
          </p:txBody>
        </p:sp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4D2633F9-455E-44C6-89E7-E73CC9183D16}"/>
                </a:ext>
              </a:extLst>
            </p:cNvPr>
            <p:cNvSpPr/>
            <p:nvPr/>
          </p:nvSpPr>
          <p:spPr>
            <a:xfrm>
              <a:off x="1980075" y="1080162"/>
              <a:ext cx="1038225" cy="5715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Originator writes Award</a:t>
              </a:r>
            </a:p>
          </p:txBody>
        </p:sp>
        <p:sp>
          <p:nvSpPr>
            <p:cNvPr id="5" name="Flowchart: Decision 4">
              <a:extLst>
                <a:ext uri="{FF2B5EF4-FFF2-40B4-BE49-F238E27FC236}">
                  <a16:creationId xmlns:a16="http://schemas.microsoft.com/office/drawing/2014/main" id="{CAE9050F-633E-4D23-9AC0-076B9BA67878}"/>
                </a:ext>
              </a:extLst>
            </p:cNvPr>
            <p:cNvSpPr/>
            <p:nvPr/>
          </p:nvSpPr>
          <p:spPr>
            <a:xfrm>
              <a:off x="3187031" y="737120"/>
              <a:ext cx="1659871" cy="1249727"/>
            </a:xfrm>
            <a:prstGeom prst="flowChartDecision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AMOM, ACM, AAM, ACLOC or MTC</a:t>
              </a:r>
            </a:p>
          </p:txBody>
        </p:sp>
        <p:sp>
          <p:nvSpPr>
            <p:cNvPr id="6" name="Flowchart: Alternate Process 5">
              <a:extLst>
                <a:ext uri="{FF2B5EF4-FFF2-40B4-BE49-F238E27FC236}">
                  <a16:creationId xmlns:a16="http://schemas.microsoft.com/office/drawing/2014/main" id="{7483A6B8-1869-466D-BA68-FAF77EA7B87E}"/>
                </a:ext>
              </a:extLst>
            </p:cNvPr>
            <p:cNvSpPr/>
            <p:nvPr/>
          </p:nvSpPr>
          <p:spPr>
            <a:xfrm>
              <a:off x="5001812" y="1034060"/>
              <a:ext cx="1325461" cy="645043"/>
            </a:xfrm>
            <a:prstGeom prst="flowChartAlternateProcess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Sign Form 1650 and Awards Checklist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3974E1F8-3C9F-4479-810E-4EAF7396DCC1}"/>
                </a:ext>
              </a:extLst>
            </p:cNvPr>
            <p:cNvGrpSpPr/>
            <p:nvPr/>
          </p:nvGrpSpPr>
          <p:grpSpPr>
            <a:xfrm>
              <a:off x="526954" y="2463920"/>
              <a:ext cx="5253134" cy="965080"/>
              <a:chOff x="6867331" y="845059"/>
              <a:chExt cx="5253134" cy="965080"/>
            </a:xfrm>
          </p:grpSpPr>
          <p:sp>
            <p:nvSpPr>
              <p:cNvPr id="37" name="Flowchart: Alternate Process 36">
                <a:extLst>
                  <a:ext uri="{FF2B5EF4-FFF2-40B4-BE49-F238E27FC236}">
                    <a16:creationId xmlns:a16="http://schemas.microsoft.com/office/drawing/2014/main" id="{38C8CF4D-6095-462F-8BAB-EC29ED346D5F}"/>
                  </a:ext>
                </a:extLst>
              </p:cNvPr>
              <p:cNvSpPr/>
              <p:nvPr/>
            </p:nvSpPr>
            <p:spPr>
              <a:xfrm>
                <a:off x="6867331" y="845059"/>
                <a:ext cx="5253134" cy="965080"/>
              </a:xfrm>
              <a:prstGeom prst="flowChartAlternateProcess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lowchart: Preparation 37">
                <a:extLst>
                  <a:ext uri="{FF2B5EF4-FFF2-40B4-BE49-F238E27FC236}">
                    <a16:creationId xmlns:a16="http://schemas.microsoft.com/office/drawing/2014/main" id="{207BF22B-80C9-4B2E-B177-823B4699C5B8}"/>
                  </a:ext>
                </a:extLst>
              </p:cNvPr>
              <p:cNvSpPr/>
              <p:nvPr/>
            </p:nvSpPr>
            <p:spPr>
              <a:xfrm>
                <a:off x="6951306" y="1006546"/>
                <a:ext cx="1101012" cy="566341"/>
              </a:xfrm>
              <a:prstGeom prst="flowChartPreparati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dirty="0"/>
                  <a:t>FC Reviews Award</a:t>
                </a:r>
              </a:p>
            </p:txBody>
          </p:sp>
          <p:sp>
            <p:nvSpPr>
              <p:cNvPr id="39" name="Flowchart: Preparation 38">
                <a:extLst>
                  <a:ext uri="{FF2B5EF4-FFF2-40B4-BE49-F238E27FC236}">
                    <a16:creationId xmlns:a16="http://schemas.microsoft.com/office/drawing/2014/main" id="{5DC040AC-8E50-49D5-9CCC-7C43E4F83010}"/>
                  </a:ext>
                </a:extLst>
              </p:cNvPr>
              <p:cNvSpPr/>
              <p:nvPr/>
            </p:nvSpPr>
            <p:spPr>
              <a:xfrm>
                <a:off x="9527741" y="1006546"/>
                <a:ext cx="1101012" cy="566341"/>
              </a:xfrm>
              <a:prstGeom prst="flowChartPreparati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dirty="0"/>
                  <a:t>Division Reviews Award</a:t>
                </a:r>
              </a:p>
            </p:txBody>
          </p:sp>
          <p:sp>
            <p:nvSpPr>
              <p:cNvPr id="40" name="Flowchart: Alternate Process 39">
                <a:extLst>
                  <a:ext uri="{FF2B5EF4-FFF2-40B4-BE49-F238E27FC236}">
                    <a16:creationId xmlns:a16="http://schemas.microsoft.com/office/drawing/2014/main" id="{3A1E81F5-8FB7-4969-9138-FA71D29A161F}"/>
                  </a:ext>
                </a:extLst>
              </p:cNvPr>
              <p:cNvSpPr/>
              <p:nvPr/>
            </p:nvSpPr>
            <p:spPr>
              <a:xfrm>
                <a:off x="10703735" y="967195"/>
                <a:ext cx="1325461" cy="645043"/>
              </a:xfrm>
              <a:prstGeom prst="flowChartAlternateProcess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dirty="0"/>
                  <a:t>Sign Form 1650 and Awards Checklist</a:t>
                </a:r>
              </a:p>
            </p:txBody>
          </p:sp>
          <p:sp>
            <p:nvSpPr>
              <p:cNvPr id="41" name="Flowchart: Alternate Process 40">
                <a:extLst>
                  <a:ext uri="{FF2B5EF4-FFF2-40B4-BE49-F238E27FC236}">
                    <a16:creationId xmlns:a16="http://schemas.microsoft.com/office/drawing/2014/main" id="{0568BAD7-81EF-4809-97B8-8F691A741F1A}"/>
                  </a:ext>
                </a:extLst>
              </p:cNvPr>
              <p:cNvSpPr/>
              <p:nvPr/>
            </p:nvSpPr>
            <p:spPr>
              <a:xfrm>
                <a:off x="8127299" y="967195"/>
                <a:ext cx="1325461" cy="645043"/>
              </a:xfrm>
              <a:prstGeom prst="flowChartAlternateProcess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dirty="0"/>
                  <a:t>Sign Form 1650 and Awards Checklist</a:t>
                </a:r>
              </a:p>
            </p:txBody>
          </p:sp>
        </p:grp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17C7C566-2886-4877-BC62-1048B6122D49}"/>
                </a:ext>
              </a:extLst>
            </p:cNvPr>
            <p:cNvCxnSpPr>
              <a:cxnSpLocks/>
              <a:stCxn id="4" idx="3"/>
              <a:endCxn id="5" idx="1"/>
            </p:cNvCxnSpPr>
            <p:nvPr/>
          </p:nvCxnSpPr>
          <p:spPr>
            <a:xfrm flipV="1">
              <a:off x="3018300" y="1361984"/>
              <a:ext cx="168731" cy="392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393EA0D6-AD05-4C44-BEA0-927B40430549}"/>
                </a:ext>
              </a:extLst>
            </p:cNvPr>
            <p:cNvCxnSpPr>
              <a:cxnSpLocks/>
              <a:stCxn id="5" idx="3"/>
              <a:endCxn id="6" idx="1"/>
            </p:cNvCxnSpPr>
            <p:nvPr/>
          </p:nvCxnSpPr>
          <p:spPr>
            <a:xfrm flipV="1">
              <a:off x="4846902" y="1356582"/>
              <a:ext cx="154910" cy="540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0D19DDE7-4244-487E-95C3-8B4ED8A6F21A}"/>
                </a:ext>
              </a:extLst>
            </p:cNvPr>
            <p:cNvCxnSpPr>
              <a:stCxn id="38" idx="3"/>
              <a:endCxn id="41" idx="1"/>
            </p:cNvCxnSpPr>
            <p:nvPr/>
          </p:nvCxnSpPr>
          <p:spPr>
            <a:xfrm>
              <a:off x="1711941" y="2908578"/>
              <a:ext cx="7498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6DDEC3F7-BA70-4805-A8B9-21062CF6FE56}"/>
                </a:ext>
              </a:extLst>
            </p:cNvPr>
            <p:cNvCxnSpPr>
              <a:stCxn id="41" idx="3"/>
              <a:endCxn id="39" idx="1"/>
            </p:cNvCxnSpPr>
            <p:nvPr/>
          </p:nvCxnSpPr>
          <p:spPr>
            <a:xfrm>
              <a:off x="3112383" y="2908578"/>
              <a:ext cx="7498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E0033694-ABFC-4BB7-9257-883011FA472A}"/>
                </a:ext>
              </a:extLst>
            </p:cNvPr>
            <p:cNvCxnSpPr>
              <a:stCxn id="39" idx="3"/>
              <a:endCxn id="40" idx="1"/>
            </p:cNvCxnSpPr>
            <p:nvPr/>
          </p:nvCxnSpPr>
          <p:spPr>
            <a:xfrm>
              <a:off x="4288376" y="2908578"/>
              <a:ext cx="7498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Flowchart: Predefined Process 12">
              <a:extLst>
                <a:ext uri="{FF2B5EF4-FFF2-40B4-BE49-F238E27FC236}">
                  <a16:creationId xmlns:a16="http://schemas.microsoft.com/office/drawing/2014/main" id="{214941C9-1904-4405-8C14-F43BBB922CA2}"/>
                </a:ext>
              </a:extLst>
            </p:cNvPr>
            <p:cNvSpPr/>
            <p:nvPr/>
          </p:nvSpPr>
          <p:spPr>
            <a:xfrm>
              <a:off x="1786922" y="3712171"/>
              <a:ext cx="1325461" cy="793102"/>
            </a:xfrm>
            <a:prstGeom prst="flowChartPredefined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Award received by PDCA-AA</a:t>
              </a:r>
            </a:p>
          </p:txBody>
        </p:sp>
        <p:sp>
          <p:nvSpPr>
            <p:cNvPr id="14" name="Flowchart: Alternate Process 13">
              <a:extLst>
                <a:ext uri="{FF2B5EF4-FFF2-40B4-BE49-F238E27FC236}">
                  <a16:creationId xmlns:a16="http://schemas.microsoft.com/office/drawing/2014/main" id="{8C6B71CD-427E-4B7F-A525-901FFCF6BFA5}"/>
                </a:ext>
              </a:extLst>
            </p:cNvPr>
            <p:cNvSpPr/>
            <p:nvPr/>
          </p:nvSpPr>
          <p:spPr>
            <a:xfrm>
              <a:off x="1786922" y="4766530"/>
              <a:ext cx="1325461" cy="578498"/>
            </a:xfrm>
            <a:prstGeom prst="flowChartAlternate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Award Reviewed by PDCA AC</a:t>
              </a:r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CF7F63B8-1112-44B3-AD18-3DDE71E6754F}"/>
                </a:ext>
              </a:extLst>
            </p:cNvPr>
            <p:cNvCxnSpPr>
              <a:cxnSpLocks/>
            </p:cNvCxnSpPr>
            <p:nvPr/>
          </p:nvCxnSpPr>
          <p:spPr>
            <a:xfrm>
              <a:off x="2832208" y="4505273"/>
              <a:ext cx="0" cy="26125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F2CB3AB9-5A3C-49E5-918F-9668E9F3232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79066" y="4505272"/>
              <a:ext cx="0" cy="26125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Flowchart: Preparation 16">
              <a:extLst>
                <a:ext uri="{FF2B5EF4-FFF2-40B4-BE49-F238E27FC236}">
                  <a16:creationId xmlns:a16="http://schemas.microsoft.com/office/drawing/2014/main" id="{BE22C3EE-51AD-4900-9509-A2D01B9FC187}"/>
                </a:ext>
              </a:extLst>
            </p:cNvPr>
            <p:cNvSpPr/>
            <p:nvPr/>
          </p:nvSpPr>
          <p:spPr>
            <a:xfrm>
              <a:off x="270588" y="3712170"/>
              <a:ext cx="1325461" cy="793102"/>
            </a:xfrm>
            <a:prstGeom prst="flowChartPreparati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DCO Reviews/ Approves Award</a:t>
              </a: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1DB15DEA-E1E2-4B5A-9CB2-5FE3C45DAB6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18255" y="4369490"/>
              <a:ext cx="39315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EC34C30E-28F0-437A-AC89-07E9E01A821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399473" y="3887408"/>
              <a:ext cx="393151" cy="0"/>
            </a:xfrm>
            <a:prstGeom prst="straightConnector1">
              <a:avLst/>
            </a:prstGeom>
            <a:ln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or: Elbow 19">
              <a:extLst>
                <a:ext uri="{FF2B5EF4-FFF2-40B4-BE49-F238E27FC236}">
                  <a16:creationId xmlns:a16="http://schemas.microsoft.com/office/drawing/2014/main" id="{B8610FFE-E3E7-4DA9-94EF-EB5BE2BF97E3}"/>
                </a:ext>
              </a:extLst>
            </p:cNvPr>
            <p:cNvCxnSpPr>
              <a:stCxn id="6" idx="2"/>
              <a:endCxn id="38" idx="1"/>
            </p:cNvCxnSpPr>
            <p:nvPr/>
          </p:nvCxnSpPr>
          <p:spPr>
            <a:xfrm rot="5400000">
              <a:off x="2522999" y="-232967"/>
              <a:ext cx="1229475" cy="5053614"/>
            </a:xfrm>
            <a:prstGeom prst="bentConnector4">
              <a:avLst>
                <a:gd name="adj1" fmla="val 38484"/>
                <a:gd name="adj2" fmla="val 104523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or: Elbow 20">
              <a:extLst>
                <a:ext uri="{FF2B5EF4-FFF2-40B4-BE49-F238E27FC236}">
                  <a16:creationId xmlns:a16="http://schemas.microsoft.com/office/drawing/2014/main" id="{B5AD8268-9BC3-4FFD-812B-09FB344846CF}"/>
                </a:ext>
              </a:extLst>
            </p:cNvPr>
            <p:cNvCxnSpPr>
              <a:stCxn id="40" idx="2"/>
              <a:endCxn id="13" idx="0"/>
            </p:cNvCxnSpPr>
            <p:nvPr/>
          </p:nvCxnSpPr>
          <p:spPr>
            <a:xfrm rot="5400000">
              <a:off x="3497335" y="2183417"/>
              <a:ext cx="481072" cy="2576436"/>
            </a:xfrm>
            <a:prstGeom prst="bentConnector3">
              <a:avLst>
                <a:gd name="adj1" fmla="val 65516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Flowchart: Decision 21">
              <a:extLst>
                <a:ext uri="{FF2B5EF4-FFF2-40B4-BE49-F238E27FC236}">
                  <a16:creationId xmlns:a16="http://schemas.microsoft.com/office/drawing/2014/main" id="{8943D070-CCF8-4743-A98F-388136BA3690}"/>
                </a:ext>
              </a:extLst>
            </p:cNvPr>
            <p:cNvSpPr/>
            <p:nvPr/>
          </p:nvSpPr>
          <p:spPr>
            <a:xfrm>
              <a:off x="3303255" y="3713694"/>
              <a:ext cx="1520671" cy="793102"/>
            </a:xfrm>
            <a:prstGeom prst="flowChartDecision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Award Approved</a:t>
              </a:r>
            </a:p>
          </p:txBody>
        </p:sp>
        <p:sp>
          <p:nvSpPr>
            <p:cNvPr id="23" name="Flowchart: Preparation 22">
              <a:extLst>
                <a:ext uri="{FF2B5EF4-FFF2-40B4-BE49-F238E27FC236}">
                  <a16:creationId xmlns:a16="http://schemas.microsoft.com/office/drawing/2014/main" id="{4EBA6D6D-3CAC-4BCA-B841-2A92342E42ED}"/>
                </a:ext>
              </a:extLst>
            </p:cNvPr>
            <p:cNvSpPr/>
            <p:nvPr/>
          </p:nvSpPr>
          <p:spPr>
            <a:xfrm>
              <a:off x="3443106" y="4781682"/>
              <a:ext cx="1240968" cy="578498"/>
            </a:xfrm>
            <a:prstGeom prst="flowChartPreparati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PDCA-AA Tracks Award</a:t>
              </a:r>
            </a:p>
          </p:txBody>
        </p:sp>
        <p:cxnSp>
          <p:nvCxnSpPr>
            <p:cNvPr id="24" name="Connector: Elbow 23">
              <a:extLst>
                <a:ext uri="{FF2B5EF4-FFF2-40B4-BE49-F238E27FC236}">
                  <a16:creationId xmlns:a16="http://schemas.microsoft.com/office/drawing/2014/main" id="{1CD88E1F-CA47-4CAB-8D01-48CF763CBF92}"/>
                </a:ext>
              </a:extLst>
            </p:cNvPr>
            <p:cNvCxnSpPr>
              <a:cxnSpLocks/>
              <a:stCxn id="35" idx="3"/>
              <a:endCxn id="4" idx="0"/>
            </p:cNvCxnSpPr>
            <p:nvPr/>
          </p:nvCxnSpPr>
          <p:spPr>
            <a:xfrm flipH="1" flipV="1">
              <a:off x="2499188" y="1080162"/>
              <a:ext cx="3929604" cy="3025058"/>
            </a:xfrm>
            <a:prstGeom prst="bentConnector4">
              <a:avLst>
                <a:gd name="adj1" fmla="val -5817"/>
                <a:gd name="adj2" fmla="val 118353"/>
              </a:avLst>
            </a:prstGeom>
            <a:ln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5232CA4F-0F51-4F6E-AC7D-0734B907A1CF}"/>
                </a:ext>
              </a:extLst>
            </p:cNvPr>
            <p:cNvCxnSpPr/>
            <p:nvPr/>
          </p:nvCxnSpPr>
          <p:spPr>
            <a:xfrm flipH="1">
              <a:off x="1222310" y="2295331"/>
              <a:ext cx="5383763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1B0ED90E-048F-4431-AFEE-41952398C5C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28539" y="2293841"/>
              <a:ext cx="1853" cy="310821"/>
            </a:xfrm>
            <a:prstGeom prst="straightConnector1">
              <a:avLst/>
            </a:prstGeom>
            <a:ln>
              <a:prstDash val="sysDash"/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B2471DE4-4178-42AC-AA4C-44D43683C1F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38874" y="2293840"/>
              <a:ext cx="1853" cy="310821"/>
            </a:xfrm>
            <a:prstGeom prst="straightConnector1">
              <a:avLst/>
            </a:prstGeom>
            <a:ln>
              <a:prstDash val="sysDash"/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E27810A0-7E7C-429E-98A5-D8C2370D71AC}"/>
                </a:ext>
              </a:extLst>
            </p:cNvPr>
            <p:cNvCxnSpPr>
              <a:stCxn id="13" idx="3"/>
              <a:endCxn id="22" idx="1"/>
            </p:cNvCxnSpPr>
            <p:nvPr/>
          </p:nvCxnSpPr>
          <p:spPr>
            <a:xfrm>
              <a:off x="3112383" y="4108722"/>
              <a:ext cx="190872" cy="152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9937D576-6AD0-4FB8-98F9-68F51C5B664C}"/>
                </a:ext>
              </a:extLst>
            </p:cNvPr>
            <p:cNvCxnSpPr>
              <a:stCxn id="22" idx="2"/>
              <a:endCxn id="23" idx="0"/>
            </p:cNvCxnSpPr>
            <p:nvPr/>
          </p:nvCxnSpPr>
          <p:spPr>
            <a:xfrm flipH="1">
              <a:off x="4063590" y="4506796"/>
              <a:ext cx="1" cy="27488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478F5BDB-EEE2-49F5-B423-450C4D592BB2}"/>
                </a:ext>
              </a:extLst>
            </p:cNvPr>
            <p:cNvSpPr/>
            <p:nvPr/>
          </p:nvSpPr>
          <p:spPr>
            <a:xfrm>
              <a:off x="5014797" y="4765115"/>
              <a:ext cx="1318724" cy="5784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DIRAUX Approved &amp; Issued</a:t>
              </a:r>
            </a:p>
          </p:txBody>
        </p: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AFFF8F73-A320-4CAC-9107-E3BDFF447428}"/>
                </a:ext>
              </a:extLst>
            </p:cNvPr>
            <p:cNvCxnSpPr/>
            <p:nvPr/>
          </p:nvCxnSpPr>
          <p:spPr>
            <a:xfrm>
              <a:off x="4620621" y="5178897"/>
              <a:ext cx="405467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F6F5132C-96E8-4BEA-9EA3-7C733E4AD92F}"/>
                </a:ext>
              </a:extLst>
            </p:cNvPr>
            <p:cNvCxnSpPr>
              <a:cxnSpLocks/>
            </p:cNvCxnSpPr>
            <p:nvPr/>
          </p:nvCxnSpPr>
          <p:spPr>
            <a:xfrm>
              <a:off x="4620621" y="4930081"/>
              <a:ext cx="391799" cy="0"/>
            </a:xfrm>
            <a:prstGeom prst="straightConnector1">
              <a:avLst/>
            </a:prstGeom>
            <a:ln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Star: 7 Points 32">
              <a:extLst>
                <a:ext uri="{FF2B5EF4-FFF2-40B4-BE49-F238E27FC236}">
                  <a16:creationId xmlns:a16="http://schemas.microsoft.com/office/drawing/2014/main" id="{40E5A0CD-B0A9-4AF3-9B87-2A51CE6F6EA6}"/>
                </a:ext>
              </a:extLst>
            </p:cNvPr>
            <p:cNvSpPr/>
            <p:nvPr/>
          </p:nvSpPr>
          <p:spPr>
            <a:xfrm>
              <a:off x="3335557" y="5588560"/>
              <a:ext cx="1456065" cy="1157467"/>
            </a:xfrm>
            <a:prstGeom prst="star7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Award Presented</a:t>
              </a:r>
            </a:p>
          </p:txBody>
        </p: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3E01BFD5-9AED-4D89-943E-79F32F6BC7A7}"/>
                </a:ext>
              </a:extLst>
            </p:cNvPr>
            <p:cNvCxnSpPr>
              <a:stCxn id="23" idx="2"/>
              <a:endCxn id="33" idx="6"/>
            </p:cNvCxnSpPr>
            <p:nvPr/>
          </p:nvCxnSpPr>
          <p:spPr>
            <a:xfrm>
              <a:off x="4063590" y="5360180"/>
              <a:ext cx="0" cy="2283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ctangle: Rounded Corners 34">
              <a:extLst>
                <a:ext uri="{FF2B5EF4-FFF2-40B4-BE49-F238E27FC236}">
                  <a16:creationId xmlns:a16="http://schemas.microsoft.com/office/drawing/2014/main" id="{7270C661-37C4-4ABD-B513-D2CEE22996E8}"/>
                </a:ext>
              </a:extLst>
            </p:cNvPr>
            <p:cNvSpPr/>
            <p:nvPr/>
          </p:nvSpPr>
          <p:spPr>
            <a:xfrm>
              <a:off x="5113176" y="3759738"/>
              <a:ext cx="1315616" cy="690964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Returned to Originator stating reason for Disapproval</a:t>
              </a:r>
            </a:p>
          </p:txBody>
        </p: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A6224CC4-DCE6-4A40-B0DE-1D3D4A59B526}"/>
                </a:ext>
              </a:extLst>
            </p:cNvPr>
            <p:cNvCxnSpPr>
              <a:stCxn id="22" idx="3"/>
              <a:endCxn id="35" idx="1"/>
            </p:cNvCxnSpPr>
            <p:nvPr/>
          </p:nvCxnSpPr>
          <p:spPr>
            <a:xfrm flipV="1">
              <a:off x="4823926" y="4105220"/>
              <a:ext cx="289250" cy="502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97868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roup 55">
            <a:extLst>
              <a:ext uri="{FF2B5EF4-FFF2-40B4-BE49-F238E27FC236}">
                <a16:creationId xmlns:a16="http://schemas.microsoft.com/office/drawing/2014/main" id="{20220563-F951-41D4-B782-2F2800402724}"/>
              </a:ext>
            </a:extLst>
          </p:cNvPr>
          <p:cNvGrpSpPr/>
          <p:nvPr/>
        </p:nvGrpSpPr>
        <p:grpSpPr>
          <a:xfrm>
            <a:off x="1768259" y="950308"/>
            <a:ext cx="4393044" cy="4582739"/>
            <a:chOff x="1768259" y="950308"/>
            <a:chExt cx="4393044" cy="4582739"/>
          </a:xfrm>
        </p:grpSpPr>
        <p:sp>
          <p:nvSpPr>
            <p:cNvPr id="13" name="Flowchart: Predefined Process 12">
              <a:extLst>
                <a:ext uri="{FF2B5EF4-FFF2-40B4-BE49-F238E27FC236}">
                  <a16:creationId xmlns:a16="http://schemas.microsoft.com/office/drawing/2014/main" id="{91CDB0C8-889F-480C-8F51-F1F287F5275F}"/>
                </a:ext>
              </a:extLst>
            </p:cNvPr>
            <p:cNvSpPr/>
            <p:nvPr/>
          </p:nvSpPr>
          <p:spPr>
            <a:xfrm>
              <a:off x="1852223" y="1951321"/>
              <a:ext cx="1325461" cy="1157467"/>
            </a:xfrm>
            <a:prstGeom prst="flowChartPredefined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PDCA-AA Tracks and Forwards to Sector AUXLO for Processing and Tracking</a:t>
              </a:r>
            </a:p>
          </p:txBody>
        </p:sp>
        <p:sp>
          <p:nvSpPr>
            <p:cNvPr id="17" name="Flowchart: Preparation 16">
              <a:extLst>
                <a:ext uri="{FF2B5EF4-FFF2-40B4-BE49-F238E27FC236}">
                  <a16:creationId xmlns:a16="http://schemas.microsoft.com/office/drawing/2014/main" id="{A59CABB3-DE2D-4736-A0D9-28C0B805D4A2}"/>
                </a:ext>
              </a:extLst>
            </p:cNvPr>
            <p:cNvSpPr/>
            <p:nvPr/>
          </p:nvSpPr>
          <p:spPr>
            <a:xfrm>
              <a:off x="1852223" y="950308"/>
              <a:ext cx="1325461" cy="793102"/>
            </a:xfrm>
            <a:prstGeom prst="flowChartPreparati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DCO Reviews/ Approves Award</a:t>
              </a:r>
            </a:p>
          </p:txBody>
        </p:sp>
        <p:sp>
          <p:nvSpPr>
            <p:cNvPr id="33" name="Star: 7 Points 32">
              <a:extLst>
                <a:ext uri="{FF2B5EF4-FFF2-40B4-BE49-F238E27FC236}">
                  <a16:creationId xmlns:a16="http://schemas.microsoft.com/office/drawing/2014/main" id="{7A222CE6-8BFA-426B-A341-9E185273467A}"/>
                </a:ext>
              </a:extLst>
            </p:cNvPr>
            <p:cNvSpPr/>
            <p:nvPr/>
          </p:nvSpPr>
          <p:spPr>
            <a:xfrm>
              <a:off x="1768259" y="4375580"/>
              <a:ext cx="1456065" cy="1157467"/>
            </a:xfrm>
            <a:prstGeom prst="star7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Award Presented</a:t>
              </a:r>
            </a:p>
          </p:txBody>
        </p:sp>
        <p:sp>
          <p:nvSpPr>
            <p:cNvPr id="43" name="Flowchart: Alternate Process 42">
              <a:extLst>
                <a:ext uri="{FF2B5EF4-FFF2-40B4-BE49-F238E27FC236}">
                  <a16:creationId xmlns:a16="http://schemas.microsoft.com/office/drawing/2014/main" id="{34072A9F-E742-47FF-9212-218FDC1D1E8C}"/>
                </a:ext>
              </a:extLst>
            </p:cNvPr>
            <p:cNvSpPr/>
            <p:nvPr/>
          </p:nvSpPr>
          <p:spPr>
            <a:xfrm>
              <a:off x="1852223" y="3316699"/>
              <a:ext cx="1325461" cy="850971"/>
            </a:xfrm>
            <a:prstGeom prst="flowChartAlternate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PDCA-AA Tracks AUXDATA Input when approved by Sector</a:t>
              </a:r>
            </a:p>
          </p:txBody>
        </p: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1707FBA4-A030-4C88-AC88-A962704A75A9}"/>
                </a:ext>
              </a:extLst>
            </p:cNvPr>
            <p:cNvCxnSpPr>
              <a:stCxn id="17" idx="2"/>
              <a:endCxn id="13" idx="0"/>
            </p:cNvCxnSpPr>
            <p:nvPr/>
          </p:nvCxnSpPr>
          <p:spPr>
            <a:xfrm>
              <a:off x="2514954" y="1743410"/>
              <a:ext cx="0" cy="20791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977FB623-5B51-4FEB-ADE3-14CB12F8E265}"/>
                </a:ext>
              </a:extLst>
            </p:cNvPr>
            <p:cNvCxnSpPr>
              <a:stCxn id="13" idx="2"/>
              <a:endCxn id="43" idx="0"/>
            </p:cNvCxnSpPr>
            <p:nvPr/>
          </p:nvCxnSpPr>
          <p:spPr>
            <a:xfrm>
              <a:off x="2514954" y="3108788"/>
              <a:ext cx="0" cy="20791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F942729A-1694-48B6-8B39-793D1F8801C1}"/>
                </a:ext>
              </a:extLst>
            </p:cNvPr>
            <p:cNvCxnSpPr>
              <a:cxnSpLocks/>
              <a:endCxn id="33" idx="6"/>
            </p:cNvCxnSpPr>
            <p:nvPr/>
          </p:nvCxnSpPr>
          <p:spPr>
            <a:xfrm>
              <a:off x="2494545" y="4167670"/>
              <a:ext cx="1747" cy="20791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Flowchart: Predefined Process 49">
              <a:extLst>
                <a:ext uri="{FF2B5EF4-FFF2-40B4-BE49-F238E27FC236}">
                  <a16:creationId xmlns:a16="http://schemas.microsoft.com/office/drawing/2014/main" id="{2E58400F-EECF-4C60-A020-1FE8ADDB4DE7}"/>
                </a:ext>
              </a:extLst>
            </p:cNvPr>
            <p:cNvSpPr/>
            <p:nvPr/>
          </p:nvSpPr>
          <p:spPr>
            <a:xfrm>
              <a:off x="4770539" y="1951321"/>
              <a:ext cx="1325461" cy="1827577"/>
            </a:xfrm>
            <a:prstGeom prst="flowChartPredefined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PDCA-AA Returns to the originator and copies Chain of approvers for possible correction or reason for denial</a:t>
              </a:r>
            </a:p>
          </p:txBody>
        </p:sp>
        <p:sp>
          <p:nvSpPr>
            <p:cNvPr id="51" name="Flowchart: Preparation 50">
              <a:extLst>
                <a:ext uri="{FF2B5EF4-FFF2-40B4-BE49-F238E27FC236}">
                  <a16:creationId xmlns:a16="http://schemas.microsoft.com/office/drawing/2014/main" id="{D3E3B170-7CEE-41AC-898A-7DC811C43F77}"/>
                </a:ext>
              </a:extLst>
            </p:cNvPr>
            <p:cNvSpPr/>
            <p:nvPr/>
          </p:nvSpPr>
          <p:spPr>
            <a:xfrm>
              <a:off x="4609323" y="950308"/>
              <a:ext cx="1551980" cy="793102"/>
            </a:xfrm>
            <a:prstGeom prst="flowChartPreparati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DCO Reviews/ Disapproves Award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57185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7284</TotalTime>
  <Words>261</Words>
  <Application>Microsoft Office PowerPoint</Application>
  <PresentationFormat>Widescreen</PresentationFormat>
  <Paragraphs>54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</dc:creator>
  <cp:lastModifiedBy>Pat</cp:lastModifiedBy>
  <cp:revision>12</cp:revision>
  <dcterms:created xsi:type="dcterms:W3CDTF">2018-11-16T22:10:21Z</dcterms:created>
  <dcterms:modified xsi:type="dcterms:W3CDTF">2018-11-21T23:39:50Z</dcterms:modified>
</cp:coreProperties>
</file>