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257" r:id="rId4"/>
    <p:sldId id="277" r:id="rId5"/>
    <p:sldId id="261" r:id="rId6"/>
    <p:sldId id="262" r:id="rId7"/>
    <p:sldId id="263" r:id="rId8"/>
    <p:sldId id="264" r:id="rId9"/>
    <p:sldId id="265" r:id="rId10"/>
    <p:sldId id="267" r:id="rId11"/>
    <p:sldId id="270" r:id="rId12"/>
    <p:sldId id="271" r:id="rId13"/>
    <p:sldId id="268" r:id="rId14"/>
    <p:sldId id="272" r:id="rId15"/>
    <p:sldId id="273" r:id="rId16"/>
    <p:sldId id="274" r:id="rId17"/>
    <p:sldId id="275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3"/>
    <p:restoredTop sz="97340"/>
  </p:normalViewPr>
  <p:slideViewPr>
    <p:cSldViewPr snapToGrid="0" snapToObjects="1">
      <p:cViewPr varScale="1">
        <p:scale>
          <a:sx n="128" d="100"/>
          <a:sy n="128" d="100"/>
        </p:scale>
        <p:origin x="76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356BC-F790-FC41-B704-4859D1AA2426}" type="datetimeFigureOut">
              <a:rPr lang="en-US" smtClean="0"/>
              <a:t>4/29/22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10E8-6095-A34A-AC64-65510A1D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0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9D38ED7-D5AB-114A-AE0C-9015B0EC0647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3570-2384-6C4D-84B1-501B5AB8B271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627C-9DD7-5344-8261-9C0C4CA05C31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C4C17-45EA-1D46-85C3-EDB2670997E2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815233-D50D-984B-B506-DBED3D2B2AB7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D9E27-A98A-AF4F-82F9-AC440CFB405D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64CF-4DB6-1042-9D28-DDB9EDC44F51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1817-C5A4-1244-B282-63B7221042DE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B8D2-FB7E-8D4C-8C8E-8CA64534BBD6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88A469-43BA-A441-87D1-984577028518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8BE163-437C-D849-B6EE-4D15B039710A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2375471-4DCA-3D44-BCF1-5B9610981A4E}" type="datetime1">
              <a:rPr lang="en-US" smtClean="0"/>
              <a:t>4/29/22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99972-69BE-894C-BDF5-067D634B2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311215"/>
            <a:ext cx="8361229" cy="2872598"/>
          </a:xfrm>
        </p:spPr>
        <p:txBody>
          <a:bodyPr/>
          <a:lstStyle/>
          <a:p>
            <a:r>
              <a:rPr lang="en-US" sz="4800" dirty="0"/>
              <a:t>Operational Facility INSPECTIONS</a:t>
            </a:r>
            <a:br>
              <a:rPr lang="en-US" sz="4800" dirty="0"/>
            </a:br>
            <a:r>
              <a:rPr lang="en-US" sz="3200" dirty="0"/>
              <a:t>-</a:t>
            </a:r>
            <a:br>
              <a:rPr lang="en-US" sz="4800" dirty="0"/>
            </a:br>
            <a:r>
              <a:rPr lang="en-US" sz="3200" dirty="0"/>
              <a:t>NEW OPFAC OFFER FOR USE &amp;</a:t>
            </a:r>
            <a:br>
              <a:rPr lang="en-US" sz="3200" dirty="0"/>
            </a:br>
            <a:r>
              <a:rPr lang="en-US" sz="3200" dirty="0"/>
              <a:t>EXISTING OPFAC RE-INSPECTION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C7383-7078-C540-8C6C-8C3364004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4258203"/>
            <a:ext cx="6831673" cy="10862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AUXDATA II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A701F7-A0B3-5E49-9BB1-20D5E591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B13DD-C8DD-6A4A-B3E6-A636681EB0C4}"/>
              </a:ext>
            </a:extLst>
          </p:cNvPr>
          <p:cNvSpPr txBox="1"/>
          <p:nvPr/>
        </p:nvSpPr>
        <p:spPr>
          <a:xfrm>
            <a:off x="8244935" y="6124754"/>
            <a:ext cx="3171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Chris Mather – DSO-IS</a:t>
            </a:r>
          </a:p>
          <a:p>
            <a:pPr algn="ctr"/>
            <a:r>
              <a:rPr lang="en-US" sz="1100" dirty="0"/>
              <a:t>Mike Brodey  -  SO-IS</a:t>
            </a:r>
          </a:p>
        </p:txBody>
      </p:sp>
    </p:spTree>
    <p:extLst>
      <p:ext uri="{BB962C8B-B14F-4D97-AF65-F5344CB8AC3E}">
        <p14:creationId xmlns:p14="http://schemas.microsoft.com/office/powerpoint/2010/main" val="781682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2DA-54DB-8A42-BF7E-C3717903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63438"/>
          </a:xfrm>
        </p:spPr>
        <p:txBody>
          <a:bodyPr/>
          <a:lstStyle/>
          <a:p>
            <a:r>
              <a:rPr lang="en-US" dirty="0"/>
              <a:t>Step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2D1DF5-CF0C-2541-B21E-932530495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07"/>
          <a:stretch/>
        </p:blipFill>
        <p:spPr>
          <a:xfrm>
            <a:off x="1483744" y="1828800"/>
            <a:ext cx="6952890" cy="41051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E6961-B49C-3541-81AB-0E015AA7691A}"/>
              </a:ext>
            </a:extLst>
          </p:cNvPr>
          <p:cNvSpPr txBox="1"/>
          <p:nvPr/>
        </p:nvSpPr>
        <p:spPr>
          <a:xfrm>
            <a:off x="8729932" y="1449238"/>
            <a:ext cx="3234906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Status = “Under Inspection” </a:t>
            </a:r>
            <a:r>
              <a:rPr lang="en-US" dirty="0"/>
              <a:t>status auto changes from “new” to “Under Inspection” after submit for approval clicked by owner.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Inspection has been assigned to the VE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6DECFF-EB27-BF48-83EF-513D70C81425}"/>
              </a:ext>
            </a:extLst>
          </p:cNvPr>
          <p:cNvCxnSpPr/>
          <p:nvPr/>
        </p:nvCxnSpPr>
        <p:spPr>
          <a:xfrm flipH="1">
            <a:off x="4356340" y="2199736"/>
            <a:ext cx="4425351" cy="672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ame 10">
            <a:extLst>
              <a:ext uri="{FF2B5EF4-FFF2-40B4-BE49-F238E27FC236}">
                <a16:creationId xmlns:a16="http://schemas.microsoft.com/office/drawing/2014/main" id="{E094722C-02EC-7043-9401-C9CA7088FE54}"/>
              </a:ext>
            </a:extLst>
          </p:cNvPr>
          <p:cNvSpPr/>
          <p:nvPr/>
        </p:nvSpPr>
        <p:spPr>
          <a:xfrm>
            <a:off x="3769743" y="2769079"/>
            <a:ext cx="1958197" cy="293298"/>
          </a:xfrm>
          <a:prstGeom prst="fram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5A3F9017-B647-8341-88B6-2B8A3984573B}"/>
              </a:ext>
            </a:extLst>
          </p:cNvPr>
          <p:cNvSpPr/>
          <p:nvPr/>
        </p:nvSpPr>
        <p:spPr>
          <a:xfrm>
            <a:off x="5814204" y="3148642"/>
            <a:ext cx="1854679" cy="172528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E34B529-379E-004A-8C3A-7D1AB601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8BE0592-A591-AC40-B4D1-ECF8A8240887}"/>
              </a:ext>
            </a:extLst>
          </p:cNvPr>
          <p:cNvCxnSpPr>
            <a:cxnSpLocks/>
          </p:cNvCxnSpPr>
          <p:nvPr/>
        </p:nvCxnSpPr>
        <p:spPr>
          <a:xfrm flipH="1" flipV="1">
            <a:off x="7726680" y="3321170"/>
            <a:ext cx="876300" cy="5650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970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52B7-9598-9D47-BED6-D153D2AD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Vessel Examiner </a:t>
            </a:r>
            <a:br>
              <a:rPr lang="en-US" dirty="0"/>
            </a:br>
            <a:r>
              <a:rPr lang="en-US" dirty="0"/>
              <a:t>Step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FC4AF-88B5-5F4C-A7EE-1B23B528619E}"/>
              </a:ext>
            </a:extLst>
          </p:cNvPr>
          <p:cNvSpPr txBox="1"/>
          <p:nvPr/>
        </p:nvSpPr>
        <p:spPr>
          <a:xfrm>
            <a:off x="7772400" y="2247332"/>
            <a:ext cx="416655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To process inspection, Vessel Examiner must log in to their own AUXDATA II account.</a:t>
            </a:r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FDC56D6-0019-5440-8A8B-4052D14F3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70"/>
          <a:stretch/>
        </p:blipFill>
        <p:spPr>
          <a:xfrm>
            <a:off x="1371600" y="2247332"/>
            <a:ext cx="6003987" cy="3973471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5FFCD97-181C-B042-8EBE-75B0CF52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0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4B2D-4DF9-8847-BEFD-7B989793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630"/>
            <a:ext cx="9601200" cy="638355"/>
          </a:xfrm>
        </p:spPr>
        <p:txBody>
          <a:bodyPr>
            <a:normAutofit fontScale="90000"/>
          </a:bodyPr>
          <a:lstStyle/>
          <a:p>
            <a:r>
              <a:rPr lang="en-US" dirty="0"/>
              <a:t>Vessel Examiner</a:t>
            </a:r>
            <a:br>
              <a:rPr lang="en-US" dirty="0"/>
            </a:br>
            <a:r>
              <a:rPr lang="en-US" dirty="0"/>
              <a:t>Step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4A7CD1-F2DA-C547-A01C-F091135A8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84"/>
          <a:stretch/>
        </p:blipFill>
        <p:spPr>
          <a:xfrm>
            <a:off x="1311215" y="2453640"/>
            <a:ext cx="7227187" cy="42145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3618A-8203-E646-B5FF-A9272DAA8BAE}"/>
              </a:ext>
            </a:extLst>
          </p:cNvPr>
          <p:cNvSpPr txBox="1"/>
          <p:nvPr/>
        </p:nvSpPr>
        <p:spPr>
          <a:xfrm>
            <a:off x="9031857" y="2014116"/>
            <a:ext cx="2984739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Navigate to Facility Inspection Record Number (</a:t>
            </a:r>
            <a:r>
              <a:rPr lang="en-US" dirty="0" err="1"/>
              <a:t>ie</a:t>
            </a:r>
            <a:r>
              <a:rPr lang="en-US" dirty="0"/>
              <a:t>., </a:t>
            </a:r>
            <a:r>
              <a:rPr lang="en-US" dirty="0">
                <a:highlight>
                  <a:srgbClr val="FFFF00"/>
                </a:highlight>
              </a:rPr>
              <a:t>FI-23464</a:t>
            </a:r>
            <a:r>
              <a:rPr lang="en-US" dirty="0"/>
              <a:t>) -  FI number is included with </a:t>
            </a:r>
            <a:r>
              <a:rPr lang="en-US"/>
              <a:t>system email to VE.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NOTE: “</a:t>
            </a:r>
            <a:r>
              <a:rPr lang="en-US" dirty="0">
                <a:highlight>
                  <a:srgbClr val="FFFF00"/>
                </a:highlight>
              </a:rPr>
              <a:t>FI</a:t>
            </a:r>
            <a:r>
              <a:rPr lang="en-US" dirty="0"/>
              <a:t>-</a:t>
            </a:r>
            <a:r>
              <a:rPr lang="en-US" dirty="0" err="1"/>
              <a:t>xxxxx</a:t>
            </a:r>
            <a:r>
              <a:rPr lang="en-US" dirty="0"/>
              <a:t>” is a Facility Inspection Record.</a:t>
            </a:r>
          </a:p>
          <a:p>
            <a:r>
              <a:rPr lang="en-US" dirty="0"/>
              <a:t>”</a:t>
            </a:r>
            <a:r>
              <a:rPr lang="en-US" dirty="0">
                <a:highlight>
                  <a:srgbClr val="FFFF00"/>
                </a:highlight>
              </a:rPr>
              <a:t>F</a:t>
            </a:r>
            <a:r>
              <a:rPr lang="en-US" dirty="0"/>
              <a:t>-</a:t>
            </a:r>
            <a:r>
              <a:rPr lang="en-US" dirty="0" err="1"/>
              <a:t>xxxxx</a:t>
            </a:r>
            <a:r>
              <a:rPr lang="en-US" dirty="0"/>
              <a:t>” is a Facility Record.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DF2DA1-7475-8A49-BF39-BA3292ED035F}"/>
              </a:ext>
            </a:extLst>
          </p:cNvPr>
          <p:cNvCxnSpPr>
            <a:cxnSpLocks/>
          </p:cNvCxnSpPr>
          <p:nvPr/>
        </p:nvCxnSpPr>
        <p:spPr>
          <a:xfrm flipH="1">
            <a:off x="6469811" y="2398143"/>
            <a:ext cx="2493035" cy="5393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F6636C4-D429-494B-A7EA-0E4E6456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6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AC73B-A21F-4A4E-81B4-F66B9C57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63438"/>
          </a:xfrm>
        </p:spPr>
        <p:txBody>
          <a:bodyPr>
            <a:normAutofit fontScale="90000"/>
          </a:bodyPr>
          <a:lstStyle/>
          <a:p>
            <a:r>
              <a:rPr lang="en-US" dirty="0"/>
              <a:t>Vessel Examiner</a:t>
            </a:r>
            <a:br>
              <a:rPr lang="en-US" dirty="0"/>
            </a:br>
            <a:r>
              <a:rPr lang="en-US" dirty="0"/>
              <a:t>Step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87C6B-2948-4748-A773-00FE0BFD6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21"/>
          <a:stretch/>
        </p:blipFill>
        <p:spPr>
          <a:xfrm>
            <a:off x="1371600" y="2407920"/>
            <a:ext cx="6028890" cy="3967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1B594-549B-2A4C-BFC4-BE433E93D987}"/>
              </a:ext>
            </a:extLst>
          </p:cNvPr>
          <p:cNvSpPr txBox="1"/>
          <p:nvPr/>
        </p:nvSpPr>
        <p:spPr>
          <a:xfrm>
            <a:off x="8566030" y="1544128"/>
            <a:ext cx="3488809" cy="4125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Fill in </a:t>
            </a:r>
            <a:r>
              <a:rPr lang="en-US" u="sng" dirty="0"/>
              <a:t>actual</a:t>
            </a:r>
            <a:r>
              <a:rPr lang="en-US" dirty="0"/>
              <a:t> “Inspection Date”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Upload required documents;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Registration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Completed &amp; signed Form 7003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Photos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Click ”Approve” or “Reject”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ENSURE ALL REQUIRED DOCUMENTS AND INFO ARE UPLOADED AND COMPLETE BEFORE CLICKING “APPROVE”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325FA5-A58E-3C46-ADB0-B7DB5E76555B}"/>
              </a:ext>
            </a:extLst>
          </p:cNvPr>
          <p:cNvCxnSpPr>
            <a:cxnSpLocks/>
          </p:cNvCxnSpPr>
          <p:nvPr/>
        </p:nvCxnSpPr>
        <p:spPr>
          <a:xfrm flipH="1">
            <a:off x="2639683" y="1759789"/>
            <a:ext cx="5926348" cy="21307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28D692-724E-5B46-B724-58DB7735FA92}"/>
              </a:ext>
            </a:extLst>
          </p:cNvPr>
          <p:cNvCxnSpPr>
            <a:cxnSpLocks/>
          </p:cNvCxnSpPr>
          <p:nvPr/>
        </p:nvCxnSpPr>
        <p:spPr>
          <a:xfrm flipH="1">
            <a:off x="5934974" y="2260121"/>
            <a:ext cx="2751827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89741D-E6C5-EA4C-979B-17CFF9E51CE0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3329797"/>
            <a:ext cx="2308860" cy="5607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A043EE6-82A2-1F47-B2EB-7EDDC793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46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9BA-2D1F-B346-A122-41CD7C4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Vessel Examiner</a:t>
            </a:r>
            <a:br>
              <a:rPr lang="en-US" dirty="0"/>
            </a:br>
            <a:r>
              <a:rPr lang="en-US" dirty="0"/>
              <a:t>Step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6FDB6-0DC2-0F42-A4D7-28A3C92E5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71700"/>
            <a:ext cx="7206465" cy="41773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724C9-1972-C843-9295-0B189C37981F}"/>
              </a:ext>
            </a:extLst>
          </p:cNvPr>
          <p:cNvSpPr txBox="1"/>
          <p:nvPr/>
        </p:nvSpPr>
        <p:spPr>
          <a:xfrm>
            <a:off x="8876581" y="2286000"/>
            <a:ext cx="2993366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After clicking ”Approve”, VE checks </a:t>
            </a:r>
            <a:r>
              <a:rPr lang="en-US" u="sng" dirty="0"/>
              <a:t>Status field </a:t>
            </a:r>
            <a:r>
              <a:rPr lang="en-US" dirty="0"/>
              <a:t>has changed to “DIRAUX Review”</a:t>
            </a:r>
          </a:p>
          <a:p>
            <a:endParaRPr lang="en-US" dirty="0"/>
          </a:p>
          <a:p>
            <a:r>
              <a:rPr lang="en-US" dirty="0"/>
              <a:t>This places the Facility Inspection with DIRAUX/OTO for final approval.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0E919B-9774-5F4F-BC77-477B174707D3}"/>
              </a:ext>
            </a:extLst>
          </p:cNvPr>
          <p:cNvCxnSpPr>
            <a:cxnSpLocks/>
          </p:cNvCxnSpPr>
          <p:nvPr/>
        </p:nvCxnSpPr>
        <p:spPr>
          <a:xfrm flipH="1">
            <a:off x="4822166" y="2734574"/>
            <a:ext cx="4054416" cy="14233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ame 9">
            <a:extLst>
              <a:ext uri="{FF2B5EF4-FFF2-40B4-BE49-F238E27FC236}">
                <a16:creationId xmlns:a16="http://schemas.microsoft.com/office/drawing/2014/main" id="{F1C08416-6BB0-F748-A6A0-2A411274396A}"/>
              </a:ext>
            </a:extLst>
          </p:cNvPr>
          <p:cNvSpPr/>
          <p:nvPr/>
        </p:nvSpPr>
        <p:spPr>
          <a:xfrm>
            <a:off x="4054416" y="3959525"/>
            <a:ext cx="1949570" cy="357800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3EAF593-781C-B146-AD96-1BA93994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538BB-F96E-DE43-AEC6-443C91307556}"/>
              </a:ext>
            </a:extLst>
          </p:cNvPr>
          <p:cNvSpPr txBox="1"/>
          <p:nvPr/>
        </p:nvSpPr>
        <p:spPr>
          <a:xfrm>
            <a:off x="8876582" y="4851610"/>
            <a:ext cx="299336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Example shows 7003 form uploaded. Also need photos and Registration or COD.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3EDB1F-5D92-FC48-BF65-33E066179A92}"/>
              </a:ext>
            </a:extLst>
          </p:cNvPr>
          <p:cNvCxnSpPr>
            <a:cxnSpLocks/>
          </p:cNvCxnSpPr>
          <p:nvPr/>
        </p:nvCxnSpPr>
        <p:spPr>
          <a:xfrm flipH="1">
            <a:off x="7496569" y="5471286"/>
            <a:ext cx="1314922" cy="982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96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C3EF0-D361-9B4E-AB4E-DAAAD1B9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Re-inspection of </a:t>
            </a:r>
            <a:r>
              <a:rPr lang="en-US" u="sng" dirty="0"/>
              <a:t>Existing</a:t>
            </a:r>
            <a:r>
              <a:rPr lang="en-US" dirty="0"/>
              <a:t> Facility</a:t>
            </a:r>
            <a:br>
              <a:rPr lang="en-US" dirty="0"/>
            </a:br>
            <a:r>
              <a:rPr lang="en-US" dirty="0"/>
              <a:t>Step 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F44EC5-CBEE-EA41-93B6-C818DA879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85999"/>
            <a:ext cx="6780362" cy="418381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D30056-8D91-914F-866E-1FD91CE1E821}"/>
              </a:ext>
            </a:extLst>
          </p:cNvPr>
          <p:cNvSpPr txBox="1"/>
          <p:nvPr/>
        </p:nvSpPr>
        <p:spPr>
          <a:xfrm>
            <a:off x="8623236" y="2285999"/>
            <a:ext cx="3295291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highlight>
                  <a:srgbClr val="FFFF00"/>
                </a:highlight>
              </a:rPr>
              <a:t>Navigate </a:t>
            </a:r>
            <a:r>
              <a:rPr lang="en-US" u="sng">
                <a:highlight>
                  <a:srgbClr val="FFFF00"/>
                </a:highlight>
              </a:rPr>
              <a:t>to Your Facility Record Page</a:t>
            </a:r>
            <a:endParaRPr lang="en-US" u="sng" dirty="0">
              <a:highlight>
                <a:srgbClr val="FFFF00"/>
              </a:highlight>
            </a:endParaRPr>
          </a:p>
          <a:p>
            <a:endParaRPr lang="en-US" dirty="0"/>
          </a:p>
          <a:p>
            <a:r>
              <a:rPr lang="en-US" dirty="0"/>
              <a:t>Fastest method is to type Facility Record number in Global Search window (</a:t>
            </a:r>
            <a:r>
              <a:rPr lang="en-US" dirty="0" err="1"/>
              <a:t>ie</a:t>
            </a:r>
            <a:r>
              <a:rPr lang="en-US" dirty="0"/>
              <a:t>., F-16795)</a:t>
            </a:r>
          </a:p>
          <a:p>
            <a:endParaRPr lang="en-US" dirty="0"/>
          </a:p>
          <a:p>
            <a:r>
              <a:rPr lang="en-US" dirty="0"/>
              <a:t>Other methods of navigating to record is via Facilities object or owner’s personal Related/Facilities page.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Click Facility Inspections “New” button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23050D2-4D8C-0042-A2AD-9C5EFFF9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A1457E-0164-CF48-957B-7EE268C56172}"/>
              </a:ext>
            </a:extLst>
          </p:cNvPr>
          <p:cNvCxnSpPr>
            <a:cxnSpLocks/>
          </p:cNvCxnSpPr>
          <p:nvPr/>
        </p:nvCxnSpPr>
        <p:spPr>
          <a:xfrm flipH="1" flipV="1">
            <a:off x="7269480" y="2537460"/>
            <a:ext cx="1211580" cy="4495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1A5207-6F10-EA4C-97BC-F39686B6134B}"/>
              </a:ext>
            </a:extLst>
          </p:cNvPr>
          <p:cNvCxnSpPr>
            <a:cxnSpLocks/>
          </p:cNvCxnSpPr>
          <p:nvPr/>
        </p:nvCxnSpPr>
        <p:spPr>
          <a:xfrm flipH="1" flipV="1">
            <a:off x="7795260" y="3771900"/>
            <a:ext cx="754380" cy="1699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60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6293E-CF17-8D45-831D-68E83E65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Re-inspection of Existing Facility</a:t>
            </a:r>
            <a:br>
              <a:rPr lang="en-US" dirty="0"/>
            </a:br>
            <a:r>
              <a:rPr lang="en-US" dirty="0"/>
              <a:t>Step 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689E31-CBB8-5C40-8EDD-2193C67C3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71699"/>
            <a:ext cx="6923359" cy="408245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83209B-ED72-E540-8E48-8726D3A7697E}"/>
              </a:ext>
            </a:extLst>
          </p:cNvPr>
          <p:cNvSpPr txBox="1"/>
          <p:nvPr/>
        </p:nvSpPr>
        <p:spPr>
          <a:xfrm>
            <a:off x="8833449" y="2171700"/>
            <a:ext cx="2846717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Select “Boat” (or as appropriate)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“Next”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D90C0D-9B05-2A4A-ADF5-664F95774D73}"/>
              </a:ext>
            </a:extLst>
          </p:cNvPr>
          <p:cNvCxnSpPr>
            <a:cxnSpLocks/>
          </p:cNvCxnSpPr>
          <p:nvPr/>
        </p:nvCxnSpPr>
        <p:spPr>
          <a:xfrm flipH="1">
            <a:off x="6193769" y="4028536"/>
            <a:ext cx="2725944" cy="11386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86F519-82A3-C949-AE82-BE40FA11666C}"/>
              </a:ext>
            </a:extLst>
          </p:cNvPr>
          <p:cNvCxnSpPr/>
          <p:nvPr/>
        </p:nvCxnSpPr>
        <p:spPr>
          <a:xfrm flipH="1">
            <a:off x="4727275" y="2398143"/>
            <a:ext cx="4106174" cy="22773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C804C1F-5C4C-CA4C-9253-D03DD4BD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75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4357-64AC-F842-B1E2-2E7F542C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Re-inspection of Existing Facility</a:t>
            </a:r>
            <a:br>
              <a:rPr lang="en-US" dirty="0"/>
            </a:br>
            <a:r>
              <a:rPr lang="en-US" dirty="0"/>
              <a:t>Step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02B8B-DA08-C74B-B367-6EA7BCA1A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68746"/>
            <a:ext cx="7109847" cy="42325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138A1-BBA4-2243-BD54-DE39CE68C434}"/>
              </a:ext>
            </a:extLst>
          </p:cNvPr>
          <p:cNvSpPr txBox="1"/>
          <p:nvPr/>
        </p:nvSpPr>
        <p:spPr>
          <a:xfrm>
            <a:off x="8798368" y="2557013"/>
            <a:ext cx="308825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system will populate the record with your Facility number (</a:t>
            </a:r>
            <a:r>
              <a:rPr lang="en-US" dirty="0" err="1"/>
              <a:t>ie</a:t>
            </a:r>
            <a:r>
              <a:rPr lang="en-US" dirty="0"/>
              <a:t>: F-16795).  </a:t>
            </a:r>
          </a:p>
          <a:p>
            <a:endParaRPr lang="en-US" dirty="0"/>
          </a:p>
          <a:p>
            <a:r>
              <a:rPr lang="en-US" dirty="0"/>
              <a:t>Proceed as shown </a:t>
            </a:r>
            <a:r>
              <a:rPr lang="en-US"/>
              <a:t>in New </a:t>
            </a:r>
            <a:r>
              <a:rPr lang="en-US" dirty="0"/>
              <a:t>I</a:t>
            </a:r>
            <a:r>
              <a:rPr lang="en-US"/>
              <a:t>nspection </a:t>
            </a:r>
            <a:r>
              <a:rPr lang="en-US" dirty="0"/>
              <a:t>Step 5 (Slide #7).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153AA-FFC0-754C-AF71-8C4B3805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95F12ED-32B0-A94A-AD86-ED24EC1A8F14}"/>
              </a:ext>
            </a:extLst>
          </p:cNvPr>
          <p:cNvCxnSpPr>
            <a:cxnSpLocks/>
          </p:cNvCxnSpPr>
          <p:nvPr/>
        </p:nvCxnSpPr>
        <p:spPr>
          <a:xfrm flipH="1">
            <a:off x="3810000" y="3329940"/>
            <a:ext cx="4838700" cy="495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20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4F72-F468-8846-8C55-880F026C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Facility Inspection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AD63B-AA28-B34F-B2E8-524336A1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C2CD8F-C6EE-D640-8F82-661DB28F3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434" y="1577820"/>
            <a:ext cx="7117934" cy="487556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14DCF8-DA66-C94F-8F63-F3F95B35D317}"/>
              </a:ext>
            </a:extLst>
          </p:cNvPr>
          <p:cNvSpPr txBox="1"/>
          <p:nvPr/>
        </p:nvSpPr>
        <p:spPr>
          <a:xfrm>
            <a:off x="8974696" y="1577820"/>
            <a:ext cx="2818236" cy="5078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Facility Inspector must be an active ”CM” officer at any level (</a:t>
            </a:r>
            <a:r>
              <a:rPr lang="en-US" dirty="0" err="1"/>
              <a:t>ie</a:t>
            </a:r>
            <a:r>
              <a:rPr lang="en-US" dirty="0"/>
              <a:t>: FSO-CM, SO-CM,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For HF Radio, Facility Inspector must also own/operate an HF Facility themselves.</a:t>
            </a:r>
          </a:p>
          <a:p>
            <a:endParaRPr lang="en-US" dirty="0"/>
          </a:p>
          <a:p>
            <a:r>
              <a:rPr lang="en-US" dirty="0"/>
              <a:t>HF Radio Approvers at the present time (not required for VHF only Facility)</a:t>
            </a:r>
          </a:p>
          <a:p>
            <a:r>
              <a:rPr lang="en-US" dirty="0">
                <a:highlight>
                  <a:srgbClr val="FFFF00"/>
                </a:highlight>
              </a:rPr>
              <a:t>Type these HF Approvers into fields as shown:</a:t>
            </a:r>
          </a:p>
          <a:p>
            <a:r>
              <a:rPr lang="en-US" dirty="0"/>
              <a:t>BC-RTI: Donald L Wellons</a:t>
            </a:r>
          </a:p>
          <a:p>
            <a:r>
              <a:rPr lang="en-US" dirty="0"/>
              <a:t>DVC-RT: David A Elliot</a:t>
            </a:r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73AC41-88ED-2442-A858-D0BCC14FB46D}"/>
              </a:ext>
            </a:extLst>
          </p:cNvPr>
          <p:cNvCxnSpPr/>
          <p:nvPr/>
        </p:nvCxnSpPr>
        <p:spPr>
          <a:xfrm flipH="1">
            <a:off x="4046220" y="2423160"/>
            <a:ext cx="4792980" cy="1524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8AB3FC-568F-6A41-8E4E-4422CA8C2137}"/>
              </a:ext>
            </a:extLst>
          </p:cNvPr>
          <p:cNvCxnSpPr/>
          <p:nvPr/>
        </p:nvCxnSpPr>
        <p:spPr>
          <a:xfrm flipH="1" flipV="1">
            <a:off x="5044440" y="4960620"/>
            <a:ext cx="3930256" cy="91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47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742C0-4FC8-D046-8BD4-0640FFC9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828" y="683910"/>
            <a:ext cx="9601200" cy="2320506"/>
          </a:xfrm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For re-inspection of an existing facility, start at slide #15  “Re-inspection of Existing Facility - Step 1”</a:t>
            </a:r>
          </a:p>
          <a:p>
            <a:pPr marL="0" indent="0" algn="ctr">
              <a:buNone/>
            </a:pPr>
            <a:endParaRPr lang="en-US" sz="4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3E2A8-CF9E-1347-AA34-ADEE1104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90AA6-A40E-EE4F-B4F2-D955BD10B247}"/>
              </a:ext>
            </a:extLst>
          </p:cNvPr>
          <p:cNvSpPr txBox="1"/>
          <p:nvPr/>
        </p:nvSpPr>
        <p:spPr>
          <a:xfrm>
            <a:off x="1467828" y="3767160"/>
            <a:ext cx="9601200" cy="144655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See slide #18 at end for Radio Facility Differences</a:t>
            </a:r>
          </a:p>
        </p:txBody>
      </p:sp>
    </p:spTree>
    <p:extLst>
      <p:ext uri="{BB962C8B-B14F-4D97-AF65-F5344CB8AC3E}">
        <p14:creationId xmlns:p14="http://schemas.microsoft.com/office/powerpoint/2010/main" val="3301481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C028-DEB2-834A-9435-0F6D6897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8553"/>
          </a:xfrm>
        </p:spPr>
        <p:txBody>
          <a:bodyPr/>
          <a:lstStyle/>
          <a:p>
            <a:r>
              <a:rPr lang="en-US" dirty="0"/>
              <a:t>Step 1 - New Offer For Use (OFU)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29A3B5-7AD3-6D4A-9320-41C50BCE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76401"/>
            <a:ext cx="7095936" cy="45092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6EC84-0AE2-354D-BC3E-3DAA9E13F606}"/>
              </a:ext>
            </a:extLst>
          </p:cNvPr>
          <p:cNvSpPr txBox="1"/>
          <p:nvPr/>
        </p:nvSpPr>
        <p:spPr>
          <a:xfrm>
            <a:off x="8618668" y="2656691"/>
            <a:ext cx="325418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 on “Facilities” from Home page.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DDE0680-97A7-FC44-AB44-F2241BE6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5DB3A9-B8BC-FD49-AB90-DC1403BC1662}"/>
              </a:ext>
            </a:extLst>
          </p:cNvPr>
          <p:cNvCxnSpPr/>
          <p:nvPr/>
        </p:nvCxnSpPr>
        <p:spPr>
          <a:xfrm flipH="1" flipV="1">
            <a:off x="5935980" y="2316480"/>
            <a:ext cx="2590800" cy="548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57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0B96-CF89-8742-82F8-B3DA4A8B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572215-323F-2345-8D75-F63CC7BD6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71700"/>
            <a:ext cx="6960728" cy="3581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A5E4A-4A98-7445-BF04-50655261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1A6FA-F25C-5F4F-93FF-954D8583B9F9}"/>
              </a:ext>
            </a:extLst>
          </p:cNvPr>
          <p:cNvSpPr txBox="1"/>
          <p:nvPr/>
        </p:nvSpPr>
        <p:spPr>
          <a:xfrm>
            <a:off x="8964891" y="2312312"/>
            <a:ext cx="24415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 “New”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42438-6A2C-AE47-AB91-D9D2407B366A}"/>
              </a:ext>
            </a:extLst>
          </p:cNvPr>
          <p:cNvSpPr txBox="1"/>
          <p:nvPr/>
        </p:nvSpPr>
        <p:spPr>
          <a:xfrm>
            <a:off x="8964891" y="3770722"/>
            <a:ext cx="231899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Then “Boat” or appropriate Facility Type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661652-F782-EE4A-9F7C-48D19A38E194}"/>
              </a:ext>
            </a:extLst>
          </p:cNvPr>
          <p:cNvCxnSpPr/>
          <p:nvPr/>
        </p:nvCxnSpPr>
        <p:spPr>
          <a:xfrm flipH="1">
            <a:off x="7899662" y="2496978"/>
            <a:ext cx="820132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8A4D43-5A9B-D346-8982-BB768E74DD78}"/>
              </a:ext>
            </a:extLst>
          </p:cNvPr>
          <p:cNvCxnSpPr/>
          <p:nvPr/>
        </p:nvCxnSpPr>
        <p:spPr>
          <a:xfrm flipH="1">
            <a:off x="5196840" y="4328160"/>
            <a:ext cx="3345180" cy="190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69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064F-52C2-1C42-9001-2111C10B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43228"/>
            <a:ext cx="9601200" cy="784412"/>
          </a:xfrm>
        </p:spPr>
        <p:txBody>
          <a:bodyPr/>
          <a:lstStyle/>
          <a:p>
            <a:r>
              <a:rPr lang="en-US" dirty="0"/>
              <a:t>Step 3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211C257-299B-0347-A570-C4084D129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70212"/>
            <a:ext cx="4477109" cy="502234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F57386-C1D4-4E4E-8ADC-F84AB0652A71}"/>
              </a:ext>
            </a:extLst>
          </p:cNvPr>
          <p:cNvSpPr txBox="1"/>
          <p:nvPr/>
        </p:nvSpPr>
        <p:spPr>
          <a:xfrm>
            <a:off x="4029003" y="0"/>
            <a:ext cx="363172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Fill in your vessel information.</a:t>
            </a:r>
          </a:p>
          <a:p>
            <a:r>
              <a:rPr lang="en-US" dirty="0"/>
              <a:t>Scroll down to reveal more fields.  </a:t>
            </a:r>
            <a:r>
              <a:rPr lang="en-US" dirty="0">
                <a:highlight>
                  <a:srgbClr val="FFFF00"/>
                </a:highlight>
              </a:rPr>
              <a:t>It is very important to fill out ALL vessel/Facility information applicable at this time.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CC8A1E-1999-CF4A-8754-8B3E1F2F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362" y="1453638"/>
            <a:ext cx="4634988" cy="50389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665FA6-CEF3-954E-BE4E-507675C87335}"/>
              </a:ext>
            </a:extLst>
          </p:cNvPr>
          <p:cNvSpPr txBox="1"/>
          <p:nvPr/>
        </p:nvSpPr>
        <p:spPr>
          <a:xfrm>
            <a:off x="10412083" y="3907766"/>
            <a:ext cx="1578634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 “Save” after all applicable info had been entered.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988173-1B84-FB46-AD7B-9DC3418088BA}"/>
              </a:ext>
            </a:extLst>
          </p:cNvPr>
          <p:cNvCxnSpPr>
            <a:cxnSpLocks/>
          </p:cNvCxnSpPr>
          <p:nvPr/>
        </p:nvCxnSpPr>
        <p:spPr>
          <a:xfrm flipH="1">
            <a:off x="9937631" y="5404362"/>
            <a:ext cx="611976" cy="6513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6E71F4-339A-5D4B-87A3-AD9D65731EF9}"/>
              </a:ext>
            </a:extLst>
          </p:cNvPr>
          <p:cNvSpPr txBox="1"/>
          <p:nvPr/>
        </p:nvSpPr>
        <p:spPr>
          <a:xfrm>
            <a:off x="10412084" y="2812211"/>
            <a:ext cx="157863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Choose from menu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7060C0-C79C-AB45-8B89-40D6367F1715}"/>
              </a:ext>
            </a:extLst>
          </p:cNvPr>
          <p:cNvCxnSpPr/>
          <p:nvPr/>
        </p:nvCxnSpPr>
        <p:spPr>
          <a:xfrm flipH="1">
            <a:off x="9782355" y="3312543"/>
            <a:ext cx="707366" cy="1155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AC181A0-01B9-8E41-A038-5C1AD29B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2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2241-0DC3-CF40-A895-36C8DD4B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20306"/>
          </a:xfrm>
        </p:spPr>
        <p:txBody>
          <a:bodyPr/>
          <a:lstStyle/>
          <a:p>
            <a:r>
              <a:rPr lang="en-US" dirty="0"/>
              <a:t>Step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AC482-7DAB-7E45-AEF3-61FE96D37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06106"/>
            <a:ext cx="5771072" cy="49964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F9F37-6B0A-E048-AA60-CF9FD1E29FFE}"/>
              </a:ext>
            </a:extLst>
          </p:cNvPr>
          <p:cNvSpPr txBox="1"/>
          <p:nvPr/>
        </p:nvSpPr>
        <p:spPr>
          <a:xfrm>
            <a:off x="7755147" y="1509623"/>
            <a:ext cx="3899140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1.  New Facility Number assigned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(Make note of number for easy recall.)</a:t>
            </a:r>
          </a:p>
          <a:p>
            <a:endParaRPr lang="en-US" dirty="0"/>
          </a:p>
          <a:p>
            <a:r>
              <a:rPr lang="en-US" dirty="0"/>
              <a:t>2.  Status = “New”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D86972-244E-8844-BF14-336B51BC0AEE}"/>
              </a:ext>
            </a:extLst>
          </p:cNvPr>
          <p:cNvCxnSpPr>
            <a:cxnSpLocks/>
          </p:cNvCxnSpPr>
          <p:nvPr/>
        </p:nvCxnSpPr>
        <p:spPr>
          <a:xfrm flipH="1">
            <a:off x="2380891" y="2221737"/>
            <a:ext cx="5357003" cy="6853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5D5909-CBA4-3447-9850-5FC8FCDB048F}"/>
              </a:ext>
            </a:extLst>
          </p:cNvPr>
          <p:cNvCxnSpPr>
            <a:cxnSpLocks/>
          </p:cNvCxnSpPr>
          <p:nvPr/>
        </p:nvCxnSpPr>
        <p:spPr>
          <a:xfrm flipH="1" flipV="1">
            <a:off x="4485736" y="2984740"/>
            <a:ext cx="3252158" cy="5960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C92B08E-3148-A74C-B820-D743E4D8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8666-E873-7C4B-AF4F-12BC60C7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2064"/>
          </a:xfrm>
        </p:spPr>
        <p:txBody>
          <a:bodyPr/>
          <a:lstStyle/>
          <a:p>
            <a:r>
              <a:rPr lang="en-US" dirty="0"/>
              <a:t>Step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DB8339-4396-AD4F-AB67-460C8D2D4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0174" y="1737870"/>
            <a:ext cx="5350677" cy="46324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E60B3-470F-524C-9795-363525F80967}"/>
              </a:ext>
            </a:extLst>
          </p:cNvPr>
          <p:cNvSpPr txBox="1"/>
          <p:nvPr/>
        </p:nvSpPr>
        <p:spPr>
          <a:xfrm>
            <a:off x="7694762" y="1854679"/>
            <a:ext cx="4497237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Choose a “Requested Inspection Date”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Type in a qualified VE into Vessel Examiner Field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Type in current OTO (ESSELMAN) into DIRAUX field.</a:t>
            </a: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Leave actual Inspection Date blank at this time.</a:t>
            </a:r>
          </a:p>
          <a:p>
            <a:endParaRPr lang="en-US" dirty="0"/>
          </a:p>
          <a:p>
            <a:r>
              <a:rPr lang="en-US" dirty="0"/>
              <a:t>5. Click “Save”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01D693-2561-144A-97B6-A903389BA0F0}"/>
              </a:ext>
            </a:extLst>
          </p:cNvPr>
          <p:cNvCxnSpPr/>
          <p:nvPr/>
        </p:nvCxnSpPr>
        <p:spPr>
          <a:xfrm flipH="1">
            <a:off x="6840747" y="4356340"/>
            <a:ext cx="2070340" cy="1639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4A42A0-8398-994A-AA2A-1603ED347936}"/>
              </a:ext>
            </a:extLst>
          </p:cNvPr>
          <p:cNvCxnSpPr/>
          <p:nvPr/>
        </p:nvCxnSpPr>
        <p:spPr>
          <a:xfrm flipH="1">
            <a:off x="2898475" y="2605177"/>
            <a:ext cx="4891178" cy="1276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FC7897-577D-6647-B57E-DFF221872897}"/>
              </a:ext>
            </a:extLst>
          </p:cNvPr>
          <p:cNvCxnSpPr/>
          <p:nvPr/>
        </p:nvCxnSpPr>
        <p:spPr>
          <a:xfrm flipH="1">
            <a:off x="6435306" y="3416060"/>
            <a:ext cx="1328468" cy="172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C7341D-1547-F640-A75E-E29D0FF4EBE4}"/>
              </a:ext>
            </a:extLst>
          </p:cNvPr>
          <p:cNvCxnSpPr/>
          <p:nvPr/>
        </p:nvCxnSpPr>
        <p:spPr>
          <a:xfrm flipH="1">
            <a:off x="2950234" y="2070340"/>
            <a:ext cx="4839419" cy="14319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26BB5C6-F3ED-0F4E-AF57-13EDC285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5D572-18F4-9A49-9F6F-0795712ED483}"/>
              </a:ext>
            </a:extLst>
          </p:cNvPr>
          <p:cNvSpPr txBox="1"/>
          <p:nvPr/>
        </p:nvSpPr>
        <p:spPr>
          <a:xfrm>
            <a:off x="4770120" y="3429000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Robert F </a:t>
            </a:r>
            <a:r>
              <a:rPr lang="en-US" dirty="0" err="1">
                <a:highlight>
                  <a:srgbClr val="FFFF00"/>
                </a:highlight>
              </a:rPr>
              <a:t>DeVoy</a:t>
            </a:r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468CBC-7DF1-2F46-9F17-89A83482B5B3}"/>
              </a:ext>
            </a:extLst>
          </p:cNvPr>
          <p:cNvCxnSpPr>
            <a:cxnSpLocks/>
          </p:cNvCxnSpPr>
          <p:nvPr/>
        </p:nvCxnSpPr>
        <p:spPr>
          <a:xfrm flipH="1">
            <a:off x="4404360" y="4183380"/>
            <a:ext cx="3169920" cy="281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38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554D8-D7CC-DC44-BA81-283CDBF8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23823"/>
          </a:xfrm>
        </p:spPr>
        <p:txBody>
          <a:bodyPr/>
          <a:lstStyle/>
          <a:p>
            <a:r>
              <a:rPr lang="en-US" dirty="0"/>
              <a:t>Step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017997-9A0E-184B-B8B4-BE5EBFAE2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13"/>
          <a:stretch/>
        </p:blipFill>
        <p:spPr>
          <a:xfrm>
            <a:off x="1371600" y="1820174"/>
            <a:ext cx="7349162" cy="40127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C4B45-0BF8-7346-9B35-4E50C6267CCC}"/>
              </a:ext>
            </a:extLst>
          </p:cNvPr>
          <p:cNvSpPr txBox="1"/>
          <p:nvPr/>
        </p:nvSpPr>
        <p:spPr>
          <a:xfrm>
            <a:off x="9014604" y="1578634"/>
            <a:ext cx="30451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 “Submit for Approval”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C595CF-3D26-8F40-9BF4-E0DB7A29D8C8}"/>
              </a:ext>
            </a:extLst>
          </p:cNvPr>
          <p:cNvCxnSpPr/>
          <p:nvPr/>
        </p:nvCxnSpPr>
        <p:spPr>
          <a:xfrm flipH="1">
            <a:off x="7686136" y="1820174"/>
            <a:ext cx="1199072" cy="4485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CBE3D6-C3CB-2445-B070-28B27C2223CF}"/>
              </a:ext>
            </a:extLst>
          </p:cNvPr>
          <p:cNvSpPr txBox="1"/>
          <p:nvPr/>
        </p:nvSpPr>
        <p:spPr>
          <a:xfrm>
            <a:off x="9083615" y="2553419"/>
            <a:ext cx="288984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Note: Clicking “Submit for Approval” sends an email/request to selected Vessel Examiner, and changes status from “New” to ”Under Inspection”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8EE91E-D74B-0945-88FF-8FC50EBA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4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1BA9-6D43-EB4E-8B5F-B3FC65EE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66955"/>
          </a:xfrm>
        </p:spPr>
        <p:txBody>
          <a:bodyPr/>
          <a:lstStyle/>
          <a:p>
            <a:r>
              <a:rPr lang="en-US" dirty="0"/>
              <a:t>Step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9F327-8BFB-D64E-BABC-C8F722B9D8F9}"/>
              </a:ext>
            </a:extLst>
          </p:cNvPr>
          <p:cNvSpPr txBox="1"/>
          <p:nvPr/>
        </p:nvSpPr>
        <p:spPr>
          <a:xfrm>
            <a:off x="7660257" y="2303253"/>
            <a:ext cx="401990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Add any appropriate comments, then</a:t>
            </a:r>
          </a:p>
          <a:p>
            <a:endParaRPr lang="en-US" dirty="0"/>
          </a:p>
          <a:p>
            <a:r>
              <a:rPr lang="en-US" dirty="0"/>
              <a:t>Click “Submit”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19AA5E9-DC7A-5B4D-B599-C09B1EA83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552755"/>
            <a:ext cx="6090249" cy="4728504"/>
          </a:xfr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83FE11-5E45-D94E-B847-90CB13EBA563}"/>
              </a:ext>
            </a:extLst>
          </p:cNvPr>
          <p:cNvCxnSpPr/>
          <p:nvPr/>
        </p:nvCxnSpPr>
        <p:spPr>
          <a:xfrm flipH="1">
            <a:off x="6172200" y="3088257"/>
            <a:ext cx="2229928" cy="24585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DA6FEF3-4898-AE46-AE64-FD4C892D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9260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9212</TotalTime>
  <Words>663</Words>
  <Application>Microsoft Macintosh PowerPoint</Application>
  <PresentationFormat>Widescreen</PresentationFormat>
  <Paragraphs>116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Franklin Gothic Book</vt:lpstr>
      <vt:lpstr>Crop</vt:lpstr>
      <vt:lpstr>Operational Facility INSPECTIONS - NEW OPFAC OFFER FOR USE &amp; EXISTING OPFAC RE-INSPECTION</vt:lpstr>
      <vt:lpstr>PowerPoint Presentation</vt:lpstr>
      <vt:lpstr>Step 1 - New Offer For Use (OFU)</vt:lpstr>
      <vt:lpstr>Step 2</vt:lpstr>
      <vt:lpstr>Step 3</vt:lpstr>
      <vt:lpstr>Step 4</vt:lpstr>
      <vt:lpstr>Step 5</vt:lpstr>
      <vt:lpstr>Step 6</vt:lpstr>
      <vt:lpstr>Step 7</vt:lpstr>
      <vt:lpstr>Step 8</vt:lpstr>
      <vt:lpstr>Vessel Examiner  Step 1</vt:lpstr>
      <vt:lpstr>Vessel Examiner Step 2</vt:lpstr>
      <vt:lpstr>Vessel Examiner Step 3</vt:lpstr>
      <vt:lpstr>Vessel Examiner Step 4</vt:lpstr>
      <vt:lpstr>Re-inspection of Existing Facility Step 1</vt:lpstr>
      <vt:lpstr>Re-inspection of Existing Facility Step 2</vt:lpstr>
      <vt:lpstr>Re-inspection of Existing Facility Step 3</vt:lpstr>
      <vt:lpstr>Radio Facility Inspection Differences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OPFAC Offer For Use</dc:title>
  <dc:creator>Michael Brodey</dc:creator>
  <cp:lastModifiedBy>William D Shakespeare</cp:lastModifiedBy>
  <cp:revision>65</cp:revision>
  <dcterms:created xsi:type="dcterms:W3CDTF">2021-02-12T18:14:09Z</dcterms:created>
  <dcterms:modified xsi:type="dcterms:W3CDTF">2022-04-29T17:48:43Z</dcterms:modified>
</cp:coreProperties>
</file>